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25"/>
  </p:notesMasterIdLst>
  <p:sldIdLst>
    <p:sldId id="256" r:id="rId7"/>
    <p:sldId id="258" r:id="rId8"/>
    <p:sldId id="259" r:id="rId9"/>
    <p:sldId id="288" r:id="rId10"/>
    <p:sldId id="267" r:id="rId11"/>
    <p:sldId id="278" r:id="rId12"/>
    <p:sldId id="279" r:id="rId13"/>
    <p:sldId id="280" r:id="rId14"/>
    <p:sldId id="281" r:id="rId15"/>
    <p:sldId id="282" r:id="rId16"/>
    <p:sldId id="287" r:id="rId17"/>
    <p:sldId id="284" r:id="rId18"/>
    <p:sldId id="272" r:id="rId19"/>
    <p:sldId id="276" r:id="rId20"/>
    <p:sldId id="274" r:id="rId21"/>
    <p:sldId id="273" r:id="rId22"/>
    <p:sldId id="261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0099"/>
  </p:normalViewPr>
  <p:slideViewPr>
    <p:cSldViewPr snapToGrid="0">
      <p:cViewPr varScale="1">
        <p:scale>
          <a:sx n="161" d="100"/>
          <a:sy n="161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Lee" userId="f71d390e-b473-42e1-b7ce-ba17dde02610" providerId="ADAL" clId="{74030790-840C-EA45-8D05-BD548602871D}"/>
    <pc:docChg chg="modSld">
      <pc:chgData name="Jeffrey Lee" userId="f71d390e-b473-42e1-b7ce-ba17dde02610" providerId="ADAL" clId="{74030790-840C-EA45-8D05-BD548602871D}" dt="2023-09-15T21:28:12.141" v="10" actId="20577"/>
      <pc:docMkLst>
        <pc:docMk/>
      </pc:docMkLst>
      <pc:sldChg chg="modSp mod">
        <pc:chgData name="Jeffrey Lee" userId="f71d390e-b473-42e1-b7ce-ba17dde02610" providerId="ADAL" clId="{74030790-840C-EA45-8D05-BD548602871D}" dt="2023-09-15T21:28:12.141" v="10" actId="20577"/>
        <pc:sldMkLst>
          <pc:docMk/>
          <pc:sldMk cId="1102601095" sldId="288"/>
        </pc:sldMkLst>
        <pc:spChg chg="mod">
          <ac:chgData name="Jeffrey Lee" userId="f71d390e-b473-42e1-b7ce-ba17dde02610" providerId="ADAL" clId="{74030790-840C-EA45-8D05-BD548602871D}" dt="2023-09-15T21:28:12.141" v="10" actId="20577"/>
          <ac:spMkLst>
            <pc:docMk/>
            <pc:sldMk cId="1102601095" sldId="288"/>
            <ac:spMk id="3" creationId="{8E93D069-08C4-AF8B-26CC-558821EA4BB7}"/>
          </ac:spMkLst>
        </pc:spChg>
      </pc:sldChg>
    </pc:docChg>
  </pc:docChgLst>
  <pc:docChgLst>
    <pc:chgData name="Diane Onguetou" userId="S::diane.onguetou@rci.rogers.ca::53b468a4-7aa7-447e-ad35-9081eec8d6ba" providerId="AD" clId="Web-{5BDC02A4-F7C2-C52A-DEC3-5CC6C80CF6C8}"/>
    <pc:docChg chg="sldOrd">
      <pc:chgData name="Diane Onguetou" userId="S::diane.onguetou@rci.rogers.ca::53b468a4-7aa7-447e-ad35-9081eec8d6ba" providerId="AD" clId="Web-{5BDC02A4-F7C2-C52A-DEC3-5CC6C80CF6C8}" dt="2023-08-01T17:20:17.651" v="0"/>
      <pc:docMkLst>
        <pc:docMk/>
      </pc:docMkLst>
      <pc:sldChg chg="ord">
        <pc:chgData name="Diane Onguetou" userId="S::diane.onguetou@rci.rogers.ca::53b468a4-7aa7-447e-ad35-9081eec8d6ba" providerId="AD" clId="Web-{5BDC02A4-F7C2-C52A-DEC3-5CC6C80CF6C8}" dt="2023-08-01T17:20:17.651" v="0"/>
        <pc:sldMkLst>
          <pc:docMk/>
          <pc:sldMk cId="4210127814" sldId="284"/>
        </pc:sldMkLst>
      </pc:sldChg>
    </pc:docChg>
  </pc:docChgLst>
  <pc:docChgLst>
    <pc:chgData name="Jeffrey Lee" userId="f71d390e-b473-42e1-b7ce-ba17dde02610" providerId="ADAL" clId="{DE4A8E75-4172-3A45-BF83-C043B686B056}"/>
    <pc:docChg chg="undo custSel modSld">
      <pc:chgData name="Jeffrey Lee" userId="f71d390e-b473-42e1-b7ce-ba17dde02610" providerId="ADAL" clId="{DE4A8E75-4172-3A45-BF83-C043B686B056}" dt="2023-09-01T23:59:35.354" v="257" actId="20577"/>
      <pc:docMkLst>
        <pc:docMk/>
      </pc:docMkLst>
      <pc:sldChg chg="delSp mod">
        <pc:chgData name="Jeffrey Lee" userId="f71d390e-b473-42e1-b7ce-ba17dde02610" providerId="ADAL" clId="{DE4A8E75-4172-3A45-BF83-C043B686B056}" dt="2023-09-01T23:52:27.074" v="1" actId="478"/>
        <pc:sldMkLst>
          <pc:docMk/>
          <pc:sldMk cId="891299929" sldId="272"/>
        </pc:sldMkLst>
        <pc:spChg chg="del">
          <ac:chgData name="Jeffrey Lee" userId="f71d390e-b473-42e1-b7ce-ba17dde02610" providerId="ADAL" clId="{DE4A8E75-4172-3A45-BF83-C043B686B056}" dt="2023-09-01T23:52:27.074" v="1" actId="478"/>
          <ac:spMkLst>
            <pc:docMk/>
            <pc:sldMk cId="891299929" sldId="272"/>
            <ac:spMk id="7" creationId="{69420811-0A57-1DA7-5F6E-B735F796CE47}"/>
          </ac:spMkLst>
        </pc:spChg>
      </pc:sldChg>
      <pc:sldChg chg="delSp mod">
        <pc:chgData name="Jeffrey Lee" userId="f71d390e-b473-42e1-b7ce-ba17dde02610" providerId="ADAL" clId="{DE4A8E75-4172-3A45-BF83-C043B686B056}" dt="2023-09-01T23:52:36.156" v="3" actId="478"/>
        <pc:sldMkLst>
          <pc:docMk/>
          <pc:sldMk cId="4259044697" sldId="274"/>
        </pc:sldMkLst>
        <pc:spChg chg="del">
          <ac:chgData name="Jeffrey Lee" userId="f71d390e-b473-42e1-b7ce-ba17dde02610" providerId="ADAL" clId="{DE4A8E75-4172-3A45-BF83-C043B686B056}" dt="2023-09-01T23:52:36.156" v="3" actId="478"/>
          <ac:spMkLst>
            <pc:docMk/>
            <pc:sldMk cId="4259044697" sldId="274"/>
            <ac:spMk id="9" creationId="{AD4D6548-996E-57CE-72DC-F59111FB74BC}"/>
          </ac:spMkLst>
        </pc:spChg>
      </pc:sldChg>
      <pc:sldChg chg="delSp mod">
        <pc:chgData name="Jeffrey Lee" userId="f71d390e-b473-42e1-b7ce-ba17dde02610" providerId="ADAL" clId="{DE4A8E75-4172-3A45-BF83-C043B686B056}" dt="2023-09-01T23:52:31.033" v="2" actId="478"/>
        <pc:sldMkLst>
          <pc:docMk/>
          <pc:sldMk cId="336334069" sldId="276"/>
        </pc:sldMkLst>
        <pc:spChg chg="del">
          <ac:chgData name="Jeffrey Lee" userId="f71d390e-b473-42e1-b7ce-ba17dde02610" providerId="ADAL" clId="{DE4A8E75-4172-3A45-BF83-C043B686B056}" dt="2023-09-01T23:52:31.033" v="2" actId="478"/>
          <ac:spMkLst>
            <pc:docMk/>
            <pc:sldMk cId="336334069" sldId="276"/>
            <ac:spMk id="7" creationId="{A4F2E614-014F-BED6-76F7-09F154019F9C}"/>
          </ac:spMkLst>
        </pc:spChg>
      </pc:sldChg>
      <pc:sldChg chg="modSp mod">
        <pc:chgData name="Jeffrey Lee" userId="f71d390e-b473-42e1-b7ce-ba17dde02610" providerId="ADAL" clId="{DE4A8E75-4172-3A45-BF83-C043B686B056}" dt="2023-09-01T23:59:35.354" v="257" actId="20577"/>
        <pc:sldMkLst>
          <pc:docMk/>
          <pc:sldMk cId="1797116335" sldId="281"/>
        </pc:sldMkLst>
        <pc:spChg chg="mod">
          <ac:chgData name="Jeffrey Lee" userId="f71d390e-b473-42e1-b7ce-ba17dde02610" providerId="ADAL" clId="{DE4A8E75-4172-3A45-BF83-C043B686B056}" dt="2023-09-01T23:59:35.354" v="257" actId="20577"/>
          <ac:spMkLst>
            <pc:docMk/>
            <pc:sldMk cId="1797116335" sldId="281"/>
            <ac:spMk id="12" creationId="{DA5DAE76-0779-81ED-DFA0-792E280B7863}"/>
          </ac:spMkLst>
        </pc:spChg>
      </pc:sldChg>
      <pc:sldChg chg="addSp delSp modSp mod">
        <pc:chgData name="Jeffrey Lee" userId="f71d390e-b473-42e1-b7ce-ba17dde02610" providerId="ADAL" clId="{DE4A8E75-4172-3A45-BF83-C043B686B056}" dt="2023-09-01T23:57:47.925" v="204" actId="20577"/>
        <pc:sldMkLst>
          <pc:docMk/>
          <pc:sldMk cId="3788677973" sldId="286"/>
        </pc:sldMkLst>
        <pc:spChg chg="mod">
          <ac:chgData name="Jeffrey Lee" userId="f71d390e-b473-42e1-b7ce-ba17dde02610" providerId="ADAL" clId="{DE4A8E75-4172-3A45-BF83-C043B686B056}" dt="2023-09-01T23:57:47.925" v="204" actId="20577"/>
          <ac:spMkLst>
            <pc:docMk/>
            <pc:sldMk cId="3788677973" sldId="286"/>
            <ac:spMk id="2" creationId="{C23CF800-AD39-B321-3E2C-47642532CE90}"/>
          </ac:spMkLst>
        </pc:spChg>
        <pc:spChg chg="mod">
          <ac:chgData name="Jeffrey Lee" userId="f71d390e-b473-42e1-b7ce-ba17dde02610" providerId="ADAL" clId="{DE4A8E75-4172-3A45-BF83-C043B686B056}" dt="2023-09-01T23:56:53.102" v="125" actId="1035"/>
          <ac:spMkLst>
            <pc:docMk/>
            <pc:sldMk cId="3788677973" sldId="286"/>
            <ac:spMk id="3" creationId="{4DFC19B9-9C81-A81F-EF07-8CF89DFE655B}"/>
          </ac:spMkLst>
        </pc:spChg>
        <pc:spChg chg="mod">
          <ac:chgData name="Jeffrey Lee" userId="f71d390e-b473-42e1-b7ce-ba17dde02610" providerId="ADAL" clId="{DE4A8E75-4172-3A45-BF83-C043B686B056}" dt="2023-09-01T23:56:53.102" v="125" actId="1035"/>
          <ac:spMkLst>
            <pc:docMk/>
            <pc:sldMk cId="3788677973" sldId="286"/>
            <ac:spMk id="4" creationId="{27821D54-30C2-EC87-AACF-4C44DC6180B5}"/>
          </ac:spMkLst>
        </pc:spChg>
        <pc:spChg chg="add del">
          <ac:chgData name="Jeffrey Lee" userId="f71d390e-b473-42e1-b7ce-ba17dde02610" providerId="ADAL" clId="{DE4A8E75-4172-3A45-BF83-C043B686B056}" dt="2023-09-01T23:54:33.138" v="30"/>
          <ac:spMkLst>
            <pc:docMk/>
            <pc:sldMk cId="3788677973" sldId="286"/>
            <ac:spMk id="5" creationId="{F064A0FE-12E6-975E-BB9C-1E303C5BDB82}"/>
          </ac:spMkLst>
        </pc:spChg>
        <pc:spChg chg="add del">
          <ac:chgData name="Jeffrey Lee" userId="f71d390e-b473-42e1-b7ce-ba17dde02610" providerId="ADAL" clId="{DE4A8E75-4172-3A45-BF83-C043B686B056}" dt="2023-09-01T23:54:44.181" v="32"/>
          <ac:spMkLst>
            <pc:docMk/>
            <pc:sldMk cId="3788677973" sldId="286"/>
            <ac:spMk id="6" creationId="{C48C41A9-79C8-9B9F-D39D-F5820402358A}"/>
          </ac:spMkLst>
        </pc:spChg>
        <pc:spChg chg="add del">
          <ac:chgData name="Jeffrey Lee" userId="f71d390e-b473-42e1-b7ce-ba17dde02610" providerId="ADAL" clId="{DE4A8E75-4172-3A45-BF83-C043B686B056}" dt="2023-09-01T23:55:08.295" v="35"/>
          <ac:spMkLst>
            <pc:docMk/>
            <pc:sldMk cId="3788677973" sldId="286"/>
            <ac:spMk id="7" creationId="{5BE55BD4-782F-4D5C-3AD8-5F2088D67BBC}"/>
          </ac:spMkLst>
        </pc:spChg>
        <pc:spChg chg="add del">
          <ac:chgData name="Jeffrey Lee" userId="f71d390e-b473-42e1-b7ce-ba17dde02610" providerId="ADAL" clId="{DE4A8E75-4172-3A45-BF83-C043B686B056}" dt="2023-09-01T23:55:13.055" v="37"/>
          <ac:spMkLst>
            <pc:docMk/>
            <pc:sldMk cId="3788677973" sldId="286"/>
            <ac:spMk id="8" creationId="{D639F11C-96FC-BA2B-8A5A-5468756A8908}"/>
          </ac:spMkLst>
        </pc:spChg>
        <pc:spChg chg="add del mod">
          <ac:chgData name="Jeffrey Lee" userId="f71d390e-b473-42e1-b7ce-ba17dde02610" providerId="ADAL" clId="{DE4A8E75-4172-3A45-BF83-C043B686B056}" dt="2023-09-01T23:55:21.750" v="40" actId="478"/>
          <ac:spMkLst>
            <pc:docMk/>
            <pc:sldMk cId="3788677973" sldId="286"/>
            <ac:spMk id="9" creationId="{64666653-4661-6DDD-AEAB-7A5951C9A49E}"/>
          </ac:spMkLst>
        </pc:spChg>
      </pc:sldChg>
      <pc:sldChg chg="modSp mod">
        <pc:chgData name="Jeffrey Lee" userId="f71d390e-b473-42e1-b7ce-ba17dde02610" providerId="ADAL" clId="{DE4A8E75-4172-3A45-BF83-C043B686B056}" dt="2023-09-01T23:52:08.728" v="0" actId="9"/>
        <pc:sldMkLst>
          <pc:docMk/>
          <pc:sldMk cId="2321686655" sldId="287"/>
        </pc:sldMkLst>
        <pc:spChg chg="mod">
          <ac:chgData name="Jeffrey Lee" userId="f71d390e-b473-42e1-b7ce-ba17dde02610" providerId="ADAL" clId="{DE4A8E75-4172-3A45-BF83-C043B686B056}" dt="2023-09-01T23:52:08.728" v="0" actId="9"/>
          <ac:spMkLst>
            <pc:docMk/>
            <pc:sldMk cId="2321686655" sldId="287"/>
            <ac:spMk id="4" creationId="{047F2B86-5E78-189C-AD0F-03F3238C81E2}"/>
          </ac:spMkLst>
        </pc:spChg>
      </pc:sldChg>
    </pc:docChg>
  </pc:docChgLst>
  <pc:docChgLst>
    <pc:chgData name="Jeffrey Lee" userId="f71d390e-b473-42e1-b7ce-ba17dde02610" providerId="ADAL" clId="{B21D4144-6CD0-ED47-8496-82E9E717B546}"/>
    <pc:docChg chg="modSld">
      <pc:chgData name="Jeffrey Lee" userId="f71d390e-b473-42e1-b7ce-ba17dde02610" providerId="ADAL" clId="{B21D4144-6CD0-ED47-8496-82E9E717B546}" dt="2023-09-15T23:06:01.335" v="35" actId="20577"/>
      <pc:docMkLst>
        <pc:docMk/>
      </pc:docMkLst>
      <pc:sldChg chg="modSp mod">
        <pc:chgData name="Jeffrey Lee" userId="f71d390e-b473-42e1-b7ce-ba17dde02610" providerId="ADAL" clId="{B21D4144-6CD0-ED47-8496-82E9E717B546}" dt="2023-09-15T21:30:52.630" v="12" actId="20577"/>
        <pc:sldMkLst>
          <pc:docMk/>
          <pc:sldMk cId="3907472991" sldId="258"/>
        </pc:sldMkLst>
        <pc:spChg chg="mod">
          <ac:chgData name="Jeffrey Lee" userId="f71d390e-b473-42e1-b7ce-ba17dde02610" providerId="ADAL" clId="{B21D4144-6CD0-ED47-8496-82E9E717B546}" dt="2023-09-15T21:30:52.630" v="12" actId="20577"/>
          <ac:spMkLst>
            <pc:docMk/>
            <pc:sldMk cId="3907472991" sldId="258"/>
            <ac:spMk id="2" creationId="{CF31AE6C-4198-7544-89C0-44D874F22092}"/>
          </ac:spMkLst>
        </pc:spChg>
      </pc:sldChg>
      <pc:sldChg chg="modSp mod">
        <pc:chgData name="Jeffrey Lee" userId="f71d390e-b473-42e1-b7ce-ba17dde02610" providerId="ADAL" clId="{B21D4144-6CD0-ED47-8496-82E9E717B546}" dt="2023-09-15T23:05:37.479" v="29" actId="20577"/>
        <pc:sldMkLst>
          <pc:docMk/>
          <pc:sldMk cId="702229827" sldId="261"/>
        </pc:sldMkLst>
        <pc:spChg chg="mod">
          <ac:chgData name="Jeffrey Lee" userId="f71d390e-b473-42e1-b7ce-ba17dde02610" providerId="ADAL" clId="{B21D4144-6CD0-ED47-8496-82E9E717B546}" dt="2023-09-15T23:05:37.479" v="29" actId="20577"/>
          <ac:spMkLst>
            <pc:docMk/>
            <pc:sldMk cId="702229827" sldId="261"/>
            <ac:spMk id="4" creationId="{047F2B86-5E78-189C-AD0F-03F3238C81E2}"/>
          </ac:spMkLst>
        </pc:spChg>
      </pc:sldChg>
      <pc:sldChg chg="modSp mod">
        <pc:chgData name="Jeffrey Lee" userId="f71d390e-b473-42e1-b7ce-ba17dde02610" providerId="ADAL" clId="{B21D4144-6CD0-ED47-8496-82E9E717B546}" dt="2023-09-15T23:06:01.335" v="35" actId="20577"/>
        <pc:sldMkLst>
          <pc:docMk/>
          <pc:sldMk cId="4259044697" sldId="274"/>
        </pc:sldMkLst>
        <pc:spChg chg="mod">
          <ac:chgData name="Jeffrey Lee" userId="f71d390e-b473-42e1-b7ce-ba17dde02610" providerId="ADAL" clId="{B21D4144-6CD0-ED47-8496-82E9E717B546}" dt="2023-09-15T23:06:01.335" v="35" actId="20577"/>
          <ac:spMkLst>
            <pc:docMk/>
            <pc:sldMk cId="4259044697" sldId="274"/>
            <ac:spMk id="5" creationId="{E5E1F3D9-4638-7B61-BD41-87B2FEA60CD6}"/>
          </ac:spMkLst>
        </pc:spChg>
      </pc:sldChg>
    </pc:docChg>
  </pc:docChgLst>
  <pc:docChgLst>
    <pc:chgData name="Jeffrey Lee" userId="S::jeffrey.lee@sjrb.ca::f71d390e-b473-42e1-b7ce-ba17dde02610" providerId="AD" clId="Web-{C8746533-3E45-251D-2C4E-9753A4040119}"/>
    <pc:docChg chg="modSld">
      <pc:chgData name="Jeffrey Lee" userId="S::jeffrey.lee@sjrb.ca::f71d390e-b473-42e1-b7ce-ba17dde02610" providerId="AD" clId="Web-{C8746533-3E45-251D-2C4E-9753A4040119}" dt="2023-09-01T23:51:00.250" v="2" actId="20577"/>
      <pc:docMkLst>
        <pc:docMk/>
      </pc:docMkLst>
      <pc:sldChg chg="modSp">
        <pc:chgData name="Jeffrey Lee" userId="S::jeffrey.lee@sjrb.ca::f71d390e-b473-42e1-b7ce-ba17dde02610" providerId="AD" clId="Web-{C8746533-3E45-251D-2C4E-9753A4040119}" dt="2023-09-01T23:51:00.250" v="2" actId="20577"/>
        <pc:sldMkLst>
          <pc:docMk/>
          <pc:sldMk cId="2321686655" sldId="287"/>
        </pc:sldMkLst>
        <pc:spChg chg="mod">
          <ac:chgData name="Jeffrey Lee" userId="S::jeffrey.lee@sjrb.ca::f71d390e-b473-42e1-b7ce-ba17dde02610" providerId="AD" clId="Web-{C8746533-3E45-251D-2C4E-9753A4040119}" dt="2023-09-01T23:51:00.250" v="2" actId="20577"/>
          <ac:spMkLst>
            <pc:docMk/>
            <pc:sldMk cId="2321686655" sldId="287"/>
            <ac:spMk id="4" creationId="{047F2B86-5E78-189C-AD0F-03F3238C81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FDF8F1C-F3FA-3041-A83F-F4B7C4F85740}" type="datetimeFigureOut">
              <a:rPr lang="en-US" smtClean="0"/>
              <a:pPr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57676EA9-5A85-6249-BCDC-6A5D43FA05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7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how you derive CAGR from exponential regression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76EA9-5A85-6249-BCDC-6A5D43FA05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6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76EA9-5A85-6249-BCDC-6A5D43FA05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8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1C7DDC-2A79-6377-907F-0290C89D3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94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6FB06-BE11-4916-2659-CAB814A74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437" y="356839"/>
            <a:ext cx="1278663" cy="487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9FE6E-5459-64C1-497A-A946BC363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220" y="5855725"/>
            <a:ext cx="1914140" cy="7665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7D5A0F-3D10-E6B6-2E4F-323C2D753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430" y="2499627"/>
            <a:ext cx="11480510" cy="1404361"/>
          </a:xfrm>
          <a:prstGeom prst="rect">
            <a:avLst/>
          </a:prstGeom>
        </p:spPr>
        <p:txBody>
          <a:bodyPr lIns="0" tIns="0" rIns="0" bIns="64008" anchor="b" anchorCtr="0"/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ea typeface="Roboto Slab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Title of</a:t>
            </a:r>
            <a:br>
              <a:rPr lang="en-US"/>
            </a:br>
            <a:r>
              <a:rPr lang="en-US"/>
              <a:t>Presentation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E8BB10-E74D-3CE9-8ACE-5844DAD053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590" y="3959661"/>
            <a:ext cx="11480510" cy="399097"/>
          </a:xfrm>
          <a:prstGeom prst="rect">
            <a:avLst/>
          </a:prstGeom>
        </p:spPr>
        <p:txBody>
          <a:bodyPr lIns="0" tIns="0" rIns="0" bIns="64008" anchor="b" anchorCtr="0"/>
          <a:lstStyle>
            <a:lvl1pPr marL="0" indent="0">
              <a:lnSpc>
                <a:spcPct val="100000"/>
              </a:lnSpc>
              <a:buNone/>
              <a:defRPr sz="187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Enter First Last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7FC6BDD-8572-5D31-5554-7959CF75707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8590" y="4386381"/>
            <a:ext cx="11480510" cy="524877"/>
          </a:xfrm>
          <a:prstGeom prst="rect">
            <a:avLst/>
          </a:prstGeom>
        </p:spPr>
        <p:txBody>
          <a:bodyPr lIns="0" tIns="0" rIns="0" bIns="64008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7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  <a:br>
              <a:rPr lang="en-US"/>
            </a:br>
            <a:r>
              <a:rPr lang="en-US"/>
              <a:t>Enter Company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B9C7C5-4261-1F26-90EB-A5EB6632C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3274" y="5873774"/>
            <a:ext cx="2227653" cy="7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B34DFE-EDCE-5632-B59B-5C1C7755BD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090480-303B-F06A-8F8A-1DC800A7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212" y="1154206"/>
            <a:ext cx="5569382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F23368-AB49-28EB-ABE8-0D3A9B005D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8212" y="1732885"/>
            <a:ext cx="5569382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B2F5559-15FC-CEFF-7231-80C6F44D0C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8212" y="2311564"/>
            <a:ext cx="5568696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B65947-4B4A-8AAC-B9DA-A72807A931EE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ED2EE-D086-1187-AB94-6B97B619BDAA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C2115B3-3CBE-6E27-4436-FD49F0CB947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4406" y="1154206"/>
            <a:ext cx="5568696" cy="50280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Graphic</a:t>
            </a:r>
          </a:p>
        </p:txBody>
      </p:sp>
    </p:spTree>
    <p:extLst>
      <p:ext uri="{BB962C8B-B14F-4D97-AF65-F5344CB8AC3E}">
        <p14:creationId xmlns:p14="http://schemas.microsoft.com/office/powerpoint/2010/main" val="154111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1FD9F51-0044-2101-F168-459D4F4AE7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732885"/>
            <a:ext cx="5568696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6F6410-06E4-3815-AFF6-062BD814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54206"/>
            <a:ext cx="5568696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C8377D-B27F-CAD9-646B-AC3A405EB1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46A059B-B181-07A5-EE4C-91072EFDAE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311564"/>
            <a:ext cx="5568696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28B9A207-962B-22F9-C33A-97C656D1E10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0404" y="1154206"/>
            <a:ext cx="5568696" cy="50280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Graphic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CAB4C-E96F-A609-0715-400DAEDF7A45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FF415-71B8-50CB-C08A-4F1D97D04AFA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47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5">
            <a:extLst>
              <a:ext uri="{FF2B5EF4-FFF2-40B4-BE49-F238E27FC236}">
                <a16:creationId xmlns:a16="http://schemas.microsoft.com/office/drawing/2014/main" id="{58DC78B7-82DB-B4FB-1A13-ABAFD035B5D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4406" y="1154206"/>
            <a:ext cx="11503152" cy="50280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Insert 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DCE03-F4CC-DEDE-1B04-C6231CD4D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0AECF-33EA-646E-0ECF-8B3C68CFB9D7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E88FC-E4BC-6FB8-EE7E-048F6B2B1AE9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04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1C7DDC-2A79-6377-907F-0290C89D3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6FB06-BE11-4916-2659-CAB814A746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437" y="356839"/>
            <a:ext cx="1278663" cy="487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9FE6E-5459-64C1-497A-A946BC3635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220" y="5855725"/>
            <a:ext cx="1914140" cy="76657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17D5A0F-3D10-E6B6-2E4F-323C2D753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430" y="2499627"/>
            <a:ext cx="11480510" cy="1404361"/>
          </a:xfrm>
          <a:prstGeom prst="rect">
            <a:avLst/>
          </a:prstGeom>
        </p:spPr>
        <p:txBody>
          <a:bodyPr lIns="0" tIns="0" rIns="0" bIns="64008" anchor="b" anchorCtr="0"/>
          <a:lstStyle>
            <a:lvl1pPr>
              <a:defRPr sz="4400" b="0" i="0">
                <a:solidFill>
                  <a:schemeClr val="bg1"/>
                </a:solidFill>
                <a:latin typeface="Arial" panose="020B0604020202020204" pitchFamily="34" charset="0"/>
                <a:ea typeface="Roboto Slab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Closing Thank You Message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E8BB10-E74D-3CE9-8ACE-5844DAD053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590" y="3959661"/>
            <a:ext cx="11480510" cy="399097"/>
          </a:xfrm>
          <a:prstGeom prst="rect">
            <a:avLst/>
          </a:prstGeom>
        </p:spPr>
        <p:txBody>
          <a:bodyPr lIns="0" tIns="0" rIns="0" bIns="64008" anchor="b" anchorCtr="0"/>
          <a:lstStyle>
            <a:lvl1pPr marL="0" indent="0">
              <a:lnSpc>
                <a:spcPct val="100000"/>
              </a:lnSpc>
              <a:buNone/>
              <a:defRPr sz="187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Enter First Last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7FC6BDD-8572-5D31-5554-7959CF75707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68590" y="4386381"/>
            <a:ext cx="11480510" cy="524877"/>
          </a:xfrm>
          <a:prstGeom prst="rect">
            <a:avLst/>
          </a:prstGeom>
        </p:spPr>
        <p:txBody>
          <a:bodyPr lIns="0" tIns="0" rIns="0" bIns="64008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7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Job Title</a:t>
            </a:r>
            <a:br>
              <a:rPr lang="en-US"/>
            </a:br>
            <a:r>
              <a:rPr lang="en-US"/>
              <a:t>Enter Company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B9C7C5-4261-1F26-90EB-A5EB6632C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3274" y="5873774"/>
            <a:ext cx="2227653" cy="760022"/>
          </a:xfrm>
          <a:prstGeom prst="rect">
            <a:avLst/>
          </a:prstGeom>
        </p:spPr>
      </p:pic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9906683A-9D3C-3211-CD59-B15158607BD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78855" y="5910884"/>
            <a:ext cx="2057400" cy="68580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="0" i="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 Company Logo (0.75”hx2.25”w max)</a:t>
            </a:r>
          </a:p>
        </p:txBody>
      </p:sp>
    </p:spTree>
    <p:extLst>
      <p:ext uri="{BB962C8B-B14F-4D97-AF65-F5344CB8AC3E}">
        <p14:creationId xmlns:p14="http://schemas.microsoft.com/office/powerpoint/2010/main" val="57587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1A7944-7B43-8556-3038-EF4E80764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19E26-7C3A-B32A-222D-627C090ADC5F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19DAF-C627-8413-26D0-B06C12859F04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4206428-7C06-85A2-AC11-A7F46D185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1154206"/>
            <a:ext cx="11506200" cy="502804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34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0C19-7261-7C16-9724-C1C43E615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154206"/>
            <a:ext cx="11506200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Enter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4BC8-0CE7-E9CA-16CA-003D544165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1724722"/>
            <a:ext cx="11506200" cy="445753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8E9A5E-ECC6-FEF0-5D0A-ADA30223F8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AA4F0-6243-75C5-CC45-E37AC032E7E2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938A4-A685-72FC-6B6D-9D453BAD3193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2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F795-3ACD-2762-7D1D-CBA4B1107A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154206"/>
            <a:ext cx="11506200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Enter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4EF22B1-9B17-8DED-47BD-ED77D81DCA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732885"/>
            <a:ext cx="11506200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FF03140-892C-9736-9A5C-1163BFA602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311564"/>
            <a:ext cx="11506200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BD37B61-6FC3-E7D0-246F-5DF6E68E0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8071C-458E-3E0D-DC9B-18A466C59F6A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F0238-A289-D502-A914-E503D7E75723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3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F25C-4D02-D2EE-ECEF-774120443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154206"/>
            <a:ext cx="11506200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Enter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C1B91-B0F1-07F2-A279-E42240EAF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4A96DA-C705-B7EF-24B5-9E1C94DA1E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724026"/>
            <a:ext cx="5568696" cy="445822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B3D583F-691F-330B-032C-3FDAD21E3B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8212" y="1724026"/>
            <a:ext cx="5568696" cy="445822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5C843-EE15-BD4B-F37B-004E3A992ACC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0521C-75E4-9833-C023-A83D332B1526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1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0442-F563-B9D1-AB5A-1D6927BC1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1154206"/>
            <a:ext cx="5569381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Header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4272BB83-225F-C114-1D2B-B8490010BF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8212" y="1154113"/>
            <a:ext cx="5568950" cy="56991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3000" b="0" i="0">
                <a:solidFill>
                  <a:srgbClr val="0026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Header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A1D12E-D1FF-0DC0-8C31-AFFA9248AD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3EE552-C980-A0BC-FA1F-F40BFD88C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1724026"/>
            <a:ext cx="5568696" cy="445822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98D70E-1527-F38B-3260-17B27DD2A8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8212" y="1724026"/>
            <a:ext cx="5568696" cy="445822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B8195-C0F7-A3B8-BD7C-0E5DE63C66F1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086C4-3471-5051-DC34-66776F994DE9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47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DA051-2353-F5DE-8F4A-22F9169E88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4E14E-3944-7D44-96A1-20799D8940D1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C5D12-D52F-079A-AE3A-63EC2CCD04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437" y="356839"/>
            <a:ext cx="1278663" cy="4873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2000"/>
              </a:prst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2DF60-0E55-AD72-4CBC-7D6293F6EB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3450984"/>
            <a:ext cx="5753100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Enter Divider Slide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A3CBE5D-59EC-0416-750D-917C804DF7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4054488"/>
            <a:ext cx="5753100" cy="21048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Summary information or other details go here. 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</a:t>
            </a:r>
            <a:r>
              <a:rPr lang="en-US"/>
              <a:t> </a:t>
            </a:r>
            <a:r>
              <a:rPr lang="en-US" err="1"/>
              <a:t>tempqua</a:t>
            </a:r>
            <a:r>
              <a:rPr lang="en-US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87AA9F-5326-D743-1170-A0E8D99F1127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6BBDD-EA33-7CB5-13EA-E24404C98B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693" y="224752"/>
            <a:ext cx="3311234" cy="12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7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647D-4C6E-563D-A8DB-6CC409AF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54206"/>
            <a:ext cx="11506200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BBA5F52-4C48-E8B8-2D50-734F57DA5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732885"/>
            <a:ext cx="11506200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6F5C5E-F187-BE7B-D09E-D05EFD2A6A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311564"/>
            <a:ext cx="5587669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9919946-36A0-C4BB-7A9D-5ADE736432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8212" y="2311564"/>
            <a:ext cx="5587669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A90FAC0-F6C8-B4DB-942E-522887425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E2C67-16B7-FADC-EFBE-00FB5A1190B5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A7DA7-DFAF-EE5C-3F77-E3A8FC5D7369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6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E30-7889-D718-AB60-4691F8D1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154206"/>
            <a:ext cx="11506200" cy="57051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000" b="0" i="0">
                <a:solidFill>
                  <a:srgbClr val="00267A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9B100C5-94E7-33FE-36B7-69CDBC627A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900" y="1732885"/>
            <a:ext cx="5587669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7FF7C82-24D6-7600-22AD-B96C60F0C8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8212" y="1732885"/>
            <a:ext cx="5587669" cy="5705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500" b="0" i="0">
                <a:solidFill>
                  <a:srgbClr val="7D007D"/>
                </a:solidFill>
                <a:latin typeface="Arial" panose="020B0604020202020204" pitchFamily="34" charset="0"/>
                <a:ea typeface="Roboto Slab Medium" pitchFamily="2" charset="0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EEFFDB-8DE2-9DC0-F5A9-FAD6CC14BB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26763"/>
            <a:ext cx="9200111" cy="520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9049C5-61D7-F824-5A8D-DDEA37E3A5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311564"/>
            <a:ext cx="5587669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F39742-A7DA-DA0A-96BF-C964CC0FCB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8212" y="2311564"/>
            <a:ext cx="5587669" cy="387068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1pPr>
            <a:lvl2pPr>
              <a:buClr>
                <a:srgbClr val="00267A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2pPr>
            <a:lvl3pPr>
              <a:buClr>
                <a:srgbClr val="7D007D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3pPr>
            <a:lvl4pPr>
              <a:buClr>
                <a:srgbClr val="FF8200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4pPr>
            <a:lvl5pPr>
              <a:buClr>
                <a:srgbClr val="0080C4"/>
              </a:buClr>
              <a:defRPr sz="2000" b="0" i="0">
                <a:solidFill>
                  <a:srgbClr val="58606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B35E43-9BED-70E6-CE8A-CD15192A4352}"/>
              </a:ext>
            </a:extLst>
          </p:cNvPr>
          <p:cNvSpPr/>
          <p:nvPr userDrawn="1"/>
        </p:nvSpPr>
        <p:spPr>
          <a:xfrm>
            <a:off x="329228" y="6380479"/>
            <a:ext cx="8875732" cy="2563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Society of Cable Telecommunications Engineers, Inc. a subsidiary of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CableLabs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|   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expo.scte.org</a:t>
            </a:r>
            <a:r>
              <a:rPr lang="en-US" sz="1066" b="0" i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•  #</a:t>
            </a:r>
            <a:r>
              <a:rPr lang="en-US" sz="1066" b="0" i="0" err="1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cabletecexpo</a:t>
            </a:r>
            <a:endParaRPr lang="en-US" sz="1066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8C73E-EA86-FDBC-C296-17FCB8A5B153}"/>
              </a:ext>
            </a:extLst>
          </p:cNvPr>
          <p:cNvSpPr txBox="1"/>
          <p:nvPr userDrawn="1"/>
        </p:nvSpPr>
        <p:spPr>
          <a:xfrm>
            <a:off x="10288953" y="6394051"/>
            <a:ext cx="1570643" cy="256993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algn="r"/>
            <a:fld id="{FD70DBD2-0C1D-834D-A26A-B8A6651D4E72}" type="slidenum">
              <a:rPr lang="en-US" sz="1070" b="0" i="0" smtClean="0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70" b="0" i="0">
              <a:solidFill>
                <a:srgbClr val="BFBFB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5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B6F0C6-B87A-8B22-73C8-ED532885A1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14" y="0"/>
            <a:ext cx="12191971" cy="90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3">
            <a:extLst>
              <a:ext uri="{FF2B5EF4-FFF2-40B4-BE49-F238E27FC236}">
                <a16:creationId xmlns:a16="http://schemas.microsoft.com/office/drawing/2014/main" id="{B8CE4C58-3712-CB81-AB5B-A76A8C29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2518" y="-23024"/>
            <a:ext cx="12273859" cy="6904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A4164-8B20-2049-0D55-7559F148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2632" y="1813098"/>
            <a:ext cx="8783558" cy="3376180"/>
          </a:xfrm>
          <a:prstGeom prst="rect">
            <a:avLst/>
          </a:prstGeom>
        </p:spPr>
      </p:pic>
      <p:pic>
        <p:nvPicPr>
          <p:cNvPr id="6" name="Slide 2">
            <a:extLst>
              <a:ext uri="{FF2B5EF4-FFF2-40B4-BE49-F238E27FC236}">
                <a16:creationId xmlns:a16="http://schemas.microsoft.com/office/drawing/2014/main" id="{95244DE6-B232-764F-42B9-E048C9E5721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27"/>
            <a:ext cx="12271764" cy="6895901"/>
          </a:xfrm>
          <a:prstGeom prst="rect">
            <a:avLst/>
          </a:prstGeom>
        </p:spPr>
      </p:pic>
      <p:sp>
        <p:nvSpPr>
          <p:cNvPr id="7" name="innovat">
            <a:extLst>
              <a:ext uri="{FF2B5EF4-FFF2-40B4-BE49-F238E27FC236}">
                <a16:creationId xmlns:a16="http://schemas.microsoft.com/office/drawing/2014/main" id="{B4F1DAAA-7591-3DE0-462C-BE24C62C31B6}"/>
              </a:ext>
            </a:extLst>
          </p:cNvPr>
          <p:cNvSpPr txBox="1">
            <a:spLocks/>
          </p:cNvSpPr>
          <p:nvPr/>
        </p:nvSpPr>
        <p:spPr>
          <a:xfrm>
            <a:off x="1849690" y="4124260"/>
            <a:ext cx="8492620" cy="805933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en-US" sz="8500">
                <a:latin typeface="Arial" panose="020B0604020202020204" pitchFamily="34" charset="0"/>
              </a:rPr>
              <a:t>and Innovating</a:t>
            </a:r>
          </a:p>
        </p:txBody>
      </p:sp>
      <p:sp>
        <p:nvSpPr>
          <p:cNvPr id="8" name="collab">
            <a:extLst>
              <a:ext uri="{FF2B5EF4-FFF2-40B4-BE49-F238E27FC236}">
                <a16:creationId xmlns:a16="http://schemas.microsoft.com/office/drawing/2014/main" id="{5382C534-469A-4999-4CE2-0A27A0E3672E}"/>
              </a:ext>
            </a:extLst>
          </p:cNvPr>
          <p:cNvSpPr txBox="1">
            <a:spLocks/>
          </p:cNvSpPr>
          <p:nvPr/>
        </p:nvSpPr>
        <p:spPr>
          <a:xfrm>
            <a:off x="1849690" y="3035493"/>
            <a:ext cx="8492620" cy="805933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en-US" sz="8500">
                <a:latin typeface="Arial" panose="020B0604020202020204" pitchFamily="34" charset="0"/>
              </a:rPr>
              <a:t>Collaborating</a:t>
            </a:r>
          </a:p>
        </p:txBody>
      </p:sp>
      <p:sp>
        <p:nvSpPr>
          <p:cNvPr id="9" name="connect">
            <a:extLst>
              <a:ext uri="{FF2B5EF4-FFF2-40B4-BE49-F238E27FC236}">
                <a16:creationId xmlns:a16="http://schemas.microsoft.com/office/drawing/2014/main" id="{DAD37595-5CF3-B0DB-95FE-879137374C83}"/>
              </a:ext>
            </a:extLst>
          </p:cNvPr>
          <p:cNvSpPr txBox="1">
            <a:spLocks/>
          </p:cNvSpPr>
          <p:nvPr/>
        </p:nvSpPr>
        <p:spPr>
          <a:xfrm>
            <a:off x="1849690" y="1791775"/>
            <a:ext cx="8492620" cy="8059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sz="8500" b="1">
                <a:solidFill>
                  <a:schemeClr val="bg1"/>
                </a:solidFill>
                <a:latin typeface="Arial" panose="020B0604020202020204" pitchFamily="34" charset="0"/>
              </a:rPr>
              <a:t>Connecting,</a:t>
            </a:r>
          </a:p>
        </p:txBody>
      </p:sp>
      <p:pic>
        <p:nvPicPr>
          <p:cNvPr id="10" name="Slide 1">
            <a:extLst>
              <a:ext uri="{FF2B5EF4-FFF2-40B4-BE49-F238E27FC236}">
                <a16:creationId xmlns:a16="http://schemas.microsoft.com/office/drawing/2014/main" id="{908150A4-CB22-F484-B871-596DA888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1166" y="-11172"/>
            <a:ext cx="12207532" cy="6866736"/>
          </a:xfrm>
          <a:prstGeom prst="rect">
            <a:avLst/>
          </a:prstGeom>
        </p:spPr>
      </p:pic>
      <p:sp>
        <p:nvSpPr>
          <p:cNvPr id="11" name="40 years">
            <a:extLst>
              <a:ext uri="{FF2B5EF4-FFF2-40B4-BE49-F238E27FC236}">
                <a16:creationId xmlns:a16="http://schemas.microsoft.com/office/drawing/2014/main" id="{73735685-7417-D3F4-E38C-BF2B73C06967}"/>
              </a:ext>
            </a:extLst>
          </p:cNvPr>
          <p:cNvSpPr txBox="1">
            <a:spLocks/>
          </p:cNvSpPr>
          <p:nvPr/>
        </p:nvSpPr>
        <p:spPr>
          <a:xfrm>
            <a:off x="1849690" y="3035493"/>
            <a:ext cx="8492620" cy="805933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Rubik" pitchFamily="2" charset="-79"/>
                <a:ea typeface="+mj-ea"/>
                <a:cs typeface="Rubik" pitchFamily="2" charset="-79"/>
              </a:defRPr>
            </a:lvl1pPr>
          </a:lstStyle>
          <a:p>
            <a:r>
              <a:rPr lang="en-US" sz="8500">
                <a:latin typeface="Arial" panose="020B0604020202020204" pitchFamily="34" charset="0"/>
              </a:rPr>
              <a:t>40 Years of…</a:t>
            </a:r>
          </a:p>
        </p:txBody>
      </p:sp>
      <p:sp>
        <p:nvSpPr>
          <p:cNvPr id="12" name="Transiton Shape 2">
            <a:extLst>
              <a:ext uri="{FF2B5EF4-FFF2-40B4-BE49-F238E27FC236}">
                <a16:creationId xmlns:a16="http://schemas.microsoft.com/office/drawing/2014/main" id="{D522716C-B594-FF1C-6663-319412ED1162}"/>
              </a:ext>
            </a:extLst>
          </p:cNvPr>
          <p:cNvSpPr/>
          <p:nvPr/>
        </p:nvSpPr>
        <p:spPr>
          <a:xfrm>
            <a:off x="-16372846" y="-89647"/>
            <a:ext cx="16074320" cy="7037294"/>
          </a:xfrm>
          <a:prstGeom prst="parallelogram">
            <a:avLst/>
          </a:prstGeom>
          <a:gradFill>
            <a:gsLst>
              <a:gs pos="0">
                <a:srgbClr val="00267A"/>
              </a:gs>
              <a:gs pos="100000">
                <a:srgbClr val="7D007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</a:endParaRPr>
          </a:p>
        </p:txBody>
      </p:sp>
      <p:sp>
        <p:nvSpPr>
          <p:cNvPr id="13" name="Transiton Shape 1">
            <a:extLst>
              <a:ext uri="{FF2B5EF4-FFF2-40B4-BE49-F238E27FC236}">
                <a16:creationId xmlns:a16="http://schemas.microsoft.com/office/drawing/2014/main" id="{6C64A8CE-6BBB-EA0A-8F42-8B9D42A9E769}"/>
              </a:ext>
            </a:extLst>
          </p:cNvPr>
          <p:cNvSpPr/>
          <p:nvPr/>
        </p:nvSpPr>
        <p:spPr>
          <a:xfrm>
            <a:off x="-16432481" y="-89647"/>
            <a:ext cx="16074320" cy="7037294"/>
          </a:xfrm>
          <a:prstGeom prst="parallelogram">
            <a:avLst/>
          </a:prstGeom>
          <a:gradFill flip="none" rotWithShape="1">
            <a:gsLst>
              <a:gs pos="0">
                <a:srgbClr val="00267A"/>
              </a:gs>
              <a:gs pos="100000">
                <a:srgbClr val="7D007D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2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750"/>
                            </p:stCondLst>
                            <p:childTnLst>
                              <p:par>
                                <p:cTn id="32" presetID="2" presetClass="exit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56FF5-6B10-57B2-20DD-90E721E4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Seasonal Decomposition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D6D2C-26B6-4288-F23C-6B818011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212" y="1046630"/>
            <a:ext cx="5569382" cy="570515"/>
          </a:xfrm>
        </p:spPr>
        <p:txBody>
          <a:bodyPr/>
          <a:lstStyle/>
          <a:p>
            <a:pPr algn="ctr"/>
            <a:r>
              <a:rPr lang="en-US"/>
              <a:t>Example of Internal </a:t>
            </a:r>
            <a:r>
              <a:rPr lang="en-US" err="1"/>
              <a:t>Longhaul</a:t>
            </a:r>
            <a:r>
              <a:rPr lang="en-US"/>
              <a:t> Link (multiplicative)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CFEB9A-D5BC-0C7A-279C-BD3A96CA2124}"/>
              </a:ext>
            </a:extLst>
          </p:cNvPr>
          <p:cNvSpPr txBox="1">
            <a:spLocks/>
          </p:cNvSpPr>
          <p:nvPr/>
        </p:nvSpPr>
        <p:spPr>
          <a:xfrm>
            <a:off x="549440" y="1061244"/>
            <a:ext cx="5569382" cy="57051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>
                <a:solidFill>
                  <a:srgbClr val="00267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Total Traffic</a:t>
            </a:r>
          </a:p>
          <a:p>
            <a:pPr algn="ctr"/>
            <a:r>
              <a:rPr lang="en-US"/>
              <a:t>(additive decomposition)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51F48E7-0807-0B8E-BE9C-705AA004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609" y="1916312"/>
            <a:ext cx="5868271" cy="436154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1501CC-4BBB-22D8-68BF-FC7A9C10698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253573" y="1916312"/>
            <a:ext cx="5765819" cy="4361543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F4C888-F623-7B43-2323-37F8712F638B}"/>
              </a:ext>
            </a:extLst>
          </p:cNvPr>
          <p:cNvCxnSpPr/>
          <p:nvPr/>
        </p:nvCxnSpPr>
        <p:spPr>
          <a:xfrm flipV="1">
            <a:off x="4190004" y="3805089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4BE4F1-3B67-A2FA-5B54-7A2133F44DC3}"/>
              </a:ext>
            </a:extLst>
          </p:cNvPr>
          <p:cNvCxnSpPr/>
          <p:nvPr/>
        </p:nvCxnSpPr>
        <p:spPr>
          <a:xfrm flipV="1">
            <a:off x="4466929" y="3986240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0EE86B-C66D-B679-C56D-0A2C71673DB7}"/>
              </a:ext>
            </a:extLst>
          </p:cNvPr>
          <p:cNvCxnSpPr>
            <a:cxnSpLocks/>
          </p:cNvCxnSpPr>
          <p:nvPr/>
        </p:nvCxnSpPr>
        <p:spPr>
          <a:xfrm>
            <a:off x="3920856" y="4819685"/>
            <a:ext cx="336729" cy="36778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ECE91-17AE-0C48-6BC1-4E973FA9E210}"/>
              </a:ext>
            </a:extLst>
          </p:cNvPr>
          <p:cNvCxnSpPr/>
          <p:nvPr/>
        </p:nvCxnSpPr>
        <p:spPr>
          <a:xfrm flipV="1">
            <a:off x="4707379" y="4138214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46EF66-7BD3-4D34-C772-9872F0BBF383}"/>
              </a:ext>
            </a:extLst>
          </p:cNvPr>
          <p:cNvCxnSpPr/>
          <p:nvPr/>
        </p:nvCxnSpPr>
        <p:spPr>
          <a:xfrm>
            <a:off x="2844178" y="2962994"/>
            <a:ext cx="947432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9FA2F5-F044-6752-A05E-3316678041B7}"/>
              </a:ext>
            </a:extLst>
          </p:cNvPr>
          <p:cNvCxnSpPr/>
          <p:nvPr/>
        </p:nvCxnSpPr>
        <p:spPr>
          <a:xfrm flipV="1">
            <a:off x="10145201" y="3763403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F0477B-B3DE-0994-4A96-E4EEFDCF4272}"/>
              </a:ext>
            </a:extLst>
          </p:cNvPr>
          <p:cNvCxnSpPr>
            <a:cxnSpLocks/>
          </p:cNvCxnSpPr>
          <p:nvPr/>
        </p:nvCxnSpPr>
        <p:spPr>
          <a:xfrm>
            <a:off x="9834638" y="4864786"/>
            <a:ext cx="336729" cy="36778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CDD6B5-0E0C-1180-96F7-B4578806F9D1}"/>
              </a:ext>
            </a:extLst>
          </p:cNvPr>
          <p:cNvCxnSpPr/>
          <p:nvPr/>
        </p:nvCxnSpPr>
        <p:spPr>
          <a:xfrm flipV="1">
            <a:off x="10708217" y="4146301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A35BC4-0236-E99B-ACEF-7A8CB1B1E0FE}"/>
              </a:ext>
            </a:extLst>
          </p:cNvPr>
          <p:cNvCxnSpPr/>
          <p:nvPr/>
        </p:nvCxnSpPr>
        <p:spPr>
          <a:xfrm>
            <a:off x="8837450" y="3002639"/>
            <a:ext cx="947432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0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F2B86-5E78-189C-AD0F-03F3238C81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1021976"/>
            <a:ext cx="11506200" cy="5160277"/>
          </a:xfrm>
        </p:spPr>
        <p:txBody>
          <a:bodyPr lIns="0" tIns="45720" rIns="0" bIns="45720" numCol="1" anchor="t"/>
          <a:lstStyle/>
          <a:p>
            <a:r>
              <a:rPr lang="en-US" sz="3000">
                <a:solidFill>
                  <a:srgbClr val="00267A"/>
                </a:solidFill>
              </a:rPr>
              <a:t>Seasonal Decomposition (STL)</a:t>
            </a:r>
          </a:p>
          <a:p>
            <a:pPr lvl="1"/>
            <a:r>
              <a:rPr lang="en-US">
                <a:latin typeface="Arial"/>
                <a:cs typeface="Arial"/>
              </a:rPr>
              <a:t>Breaks down a time series data into its fundamental components (i.e. trend, seasonality, and residual) to better understand underlying patterns</a:t>
            </a:r>
          </a:p>
          <a:p>
            <a:pPr lvl="1"/>
            <a:endParaRPr lang="en-US" sz="3000">
              <a:solidFill>
                <a:srgbClr val="00267A"/>
              </a:solidFill>
            </a:endParaRPr>
          </a:p>
          <a:p>
            <a:r>
              <a:rPr lang="en-US" sz="3000">
                <a:solidFill>
                  <a:srgbClr val="00267A"/>
                </a:solidFill>
              </a:rPr>
              <a:t>Seasonal autoregressive integrated moving average (SARIMA)</a:t>
            </a:r>
          </a:p>
          <a:p>
            <a:pPr lvl="1"/>
            <a:r>
              <a:rPr lang="en-US"/>
              <a:t>Combines autoregressive, differencing, and moving average components along with seasonal components to handle data with both non-seasonal and seasonal patterns</a:t>
            </a:r>
          </a:p>
          <a:p>
            <a:pPr lvl="1"/>
            <a:endParaRPr lang="en-US" sz="3000">
              <a:solidFill>
                <a:srgbClr val="00267A"/>
              </a:solidFill>
            </a:endParaRPr>
          </a:p>
          <a:p>
            <a:r>
              <a:rPr lang="en-US" sz="3000">
                <a:solidFill>
                  <a:srgbClr val="00267A"/>
                </a:solidFill>
              </a:rPr>
              <a:t>Holt-Winters/Exponential Smoothing (ETS)</a:t>
            </a:r>
          </a:p>
          <a:p>
            <a:pPr lvl="1"/>
            <a:r>
              <a:rPr lang="en-US"/>
              <a:t>Uses weighted average of past observations to predict future values, considering trend, seasonality, and level components to make accurate predictions for time series data</a:t>
            </a:r>
          </a:p>
          <a:p>
            <a:pPr lvl="1"/>
            <a:endParaRPr lang="en-US" sz="3000">
              <a:solidFill>
                <a:srgbClr val="00267A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D420B-5826-A4BE-0128-206A2C521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Example of Time Series Forecasting Models</a:t>
            </a:r>
          </a:p>
        </p:txBody>
      </p:sp>
    </p:spTree>
    <p:extLst>
      <p:ext uri="{BB962C8B-B14F-4D97-AF65-F5344CB8AC3E}">
        <p14:creationId xmlns:p14="http://schemas.microsoft.com/office/powerpoint/2010/main" val="232168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56FF5-6B10-57B2-20DD-90E721E4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Seasonal Decomposition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D6D2C-26B6-4288-F23C-6B818011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212" y="1046630"/>
            <a:ext cx="5569382" cy="570515"/>
          </a:xfrm>
        </p:spPr>
        <p:txBody>
          <a:bodyPr/>
          <a:lstStyle/>
          <a:p>
            <a:pPr algn="ctr"/>
            <a:r>
              <a:rPr lang="en-US"/>
              <a:t>Example of Internal Metro Link (multiplicative)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CFEB9A-D5BC-0C7A-279C-BD3A96CA2124}"/>
              </a:ext>
            </a:extLst>
          </p:cNvPr>
          <p:cNvSpPr txBox="1">
            <a:spLocks/>
          </p:cNvSpPr>
          <p:nvPr/>
        </p:nvSpPr>
        <p:spPr>
          <a:xfrm>
            <a:off x="549440" y="1061244"/>
            <a:ext cx="5569382" cy="57051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>
                <a:solidFill>
                  <a:srgbClr val="00267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Example of International Link (additive)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3F51814-5960-068C-A545-E19D6FF9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11" y="2044622"/>
            <a:ext cx="5764985" cy="43331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1A3BA59-3E6F-3F32-850B-4E7340B5215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58804" y="2045431"/>
            <a:ext cx="5857794" cy="4332317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EAD249-F3A0-9792-60D2-7DDBC1225E3B}"/>
              </a:ext>
            </a:extLst>
          </p:cNvPr>
          <p:cNvCxnSpPr/>
          <p:nvPr/>
        </p:nvCxnSpPr>
        <p:spPr>
          <a:xfrm flipV="1">
            <a:off x="4153792" y="3886566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B5C94F-7A3B-071B-3202-800BEDCEADB4}"/>
              </a:ext>
            </a:extLst>
          </p:cNvPr>
          <p:cNvCxnSpPr/>
          <p:nvPr/>
        </p:nvCxnSpPr>
        <p:spPr>
          <a:xfrm flipV="1">
            <a:off x="4394988" y="4102822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1E5E81-A53F-E538-1FE2-4906797A851C}"/>
              </a:ext>
            </a:extLst>
          </p:cNvPr>
          <p:cNvCxnSpPr>
            <a:cxnSpLocks/>
          </p:cNvCxnSpPr>
          <p:nvPr/>
        </p:nvCxnSpPr>
        <p:spPr>
          <a:xfrm>
            <a:off x="3884644" y="4901162"/>
            <a:ext cx="336729" cy="36778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4CF84E-9138-25E7-6B5A-FD9FB4BE5968}"/>
              </a:ext>
            </a:extLst>
          </p:cNvPr>
          <p:cNvCxnSpPr/>
          <p:nvPr/>
        </p:nvCxnSpPr>
        <p:spPr>
          <a:xfrm flipV="1">
            <a:off x="4671167" y="4219691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0A9C0B-18EE-C883-3B97-AD483CF47669}"/>
              </a:ext>
            </a:extLst>
          </p:cNvPr>
          <p:cNvCxnSpPr/>
          <p:nvPr/>
        </p:nvCxnSpPr>
        <p:spPr>
          <a:xfrm>
            <a:off x="2807966" y="3044471"/>
            <a:ext cx="947432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397CC4-E76B-BF62-816B-E537799A35BB}"/>
              </a:ext>
            </a:extLst>
          </p:cNvPr>
          <p:cNvCxnSpPr/>
          <p:nvPr/>
        </p:nvCxnSpPr>
        <p:spPr>
          <a:xfrm flipV="1">
            <a:off x="10146570" y="3903614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EF3337-1F9A-741D-45BF-AD4B5804ABEA}"/>
              </a:ext>
            </a:extLst>
          </p:cNvPr>
          <p:cNvCxnSpPr/>
          <p:nvPr/>
        </p:nvCxnSpPr>
        <p:spPr>
          <a:xfrm flipV="1">
            <a:off x="10449220" y="4075612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8E07EB-898D-5108-D4E4-F68A53B8FB25}"/>
              </a:ext>
            </a:extLst>
          </p:cNvPr>
          <p:cNvCxnSpPr>
            <a:cxnSpLocks/>
          </p:cNvCxnSpPr>
          <p:nvPr/>
        </p:nvCxnSpPr>
        <p:spPr>
          <a:xfrm>
            <a:off x="9849792" y="4990184"/>
            <a:ext cx="336729" cy="36778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864524-B1E6-9BA3-D95F-CAFEAF3D8262}"/>
              </a:ext>
            </a:extLst>
          </p:cNvPr>
          <p:cNvCxnSpPr/>
          <p:nvPr/>
        </p:nvCxnSpPr>
        <p:spPr>
          <a:xfrm flipV="1">
            <a:off x="10717270" y="4209672"/>
            <a:ext cx="361150" cy="291994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34E217-9991-D26F-7980-0985310AA96B}"/>
              </a:ext>
            </a:extLst>
          </p:cNvPr>
          <p:cNvCxnSpPr/>
          <p:nvPr/>
        </p:nvCxnSpPr>
        <p:spPr>
          <a:xfrm>
            <a:off x="8854187" y="3042958"/>
            <a:ext cx="947432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2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138C1-CD83-5778-E8E6-52720756F0C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215153" y="1060397"/>
            <a:ext cx="11818044" cy="516367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Time Series Forecasting Models [longhaul link]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67C04-45E2-F843-6FF9-7AA984C1E360}"/>
              </a:ext>
            </a:extLst>
          </p:cNvPr>
          <p:cNvSpPr txBox="1"/>
          <p:nvPr/>
        </p:nvSpPr>
        <p:spPr>
          <a:xfrm>
            <a:off x="804541" y="2692137"/>
            <a:ext cx="3541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Holt-Winters has the best performance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SARIMA seems to simply shift and  repeat previous behavior, but still better than exp. reg.</a:t>
            </a:r>
          </a:p>
        </p:txBody>
      </p:sp>
    </p:spTree>
    <p:extLst>
      <p:ext uri="{BB962C8B-B14F-4D97-AF65-F5344CB8AC3E}">
        <p14:creationId xmlns:p14="http://schemas.microsoft.com/office/powerpoint/2010/main" val="89129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6A7B1-3C15-F83F-7F71-0D5E74E082D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99785" y="1029661"/>
            <a:ext cx="11864148" cy="524819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Time Series Forecasting Models [international link]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9B064-DE53-7E21-AAE3-D3289C9FC6F6}"/>
              </a:ext>
            </a:extLst>
          </p:cNvPr>
          <p:cNvSpPr txBox="1"/>
          <p:nvPr/>
        </p:nvSpPr>
        <p:spPr>
          <a:xfrm>
            <a:off x="922231" y="2967335"/>
            <a:ext cx="3541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Holt-Winters and SARIMA seem to show an equivalent performance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Exp. reg. still has the worst performance</a:t>
            </a:r>
          </a:p>
        </p:txBody>
      </p:sp>
    </p:spTree>
    <p:extLst>
      <p:ext uri="{BB962C8B-B14F-4D97-AF65-F5344CB8AC3E}">
        <p14:creationId xmlns:p14="http://schemas.microsoft.com/office/powerpoint/2010/main" val="33633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ML | Time Series Forecasting Models [metro link]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F09738-A4F5-469B-C695-F984A6B8D3B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84417" y="937453"/>
            <a:ext cx="11825728" cy="53019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1F3D9-4638-7B61-BD41-87B2FEA60CD6}"/>
              </a:ext>
            </a:extLst>
          </p:cNvPr>
          <p:cNvSpPr txBox="1"/>
          <p:nvPr/>
        </p:nvSpPr>
        <p:spPr>
          <a:xfrm>
            <a:off x="2741978" y="1569508"/>
            <a:ext cx="3541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Holt-Winters better </a:t>
            </a:r>
            <a:r>
              <a:rPr lang="en-US" b="1"/>
              <a:t>and more consistently </a:t>
            </a:r>
            <a:r>
              <a:rPr lang="en-US" b="1" dirty="0"/>
              <a:t>across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SARIMA seems to simply shift and  repeat previous behavior, most of the time still better than exp. reg.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4E4623-9710-3AF4-19CE-9D4CD3A1C08F}"/>
              </a:ext>
            </a:extLst>
          </p:cNvPr>
          <p:cNvCxnSpPr>
            <a:cxnSpLocks/>
          </p:cNvCxnSpPr>
          <p:nvPr/>
        </p:nvCxnSpPr>
        <p:spPr>
          <a:xfrm flipH="1" flipV="1">
            <a:off x="9570830" y="2254313"/>
            <a:ext cx="360390" cy="149767"/>
          </a:xfrm>
          <a:prstGeom prst="straightConnector1">
            <a:avLst/>
          </a:prstGeom>
          <a:ln w="63500" cmpd="sng">
            <a:solidFill>
              <a:srgbClr val="C0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4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8A744-C692-EA98-0717-B9558C82004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l="1884"/>
          <a:stretch/>
        </p:blipFill>
        <p:spPr>
          <a:xfrm>
            <a:off x="443620" y="977774"/>
            <a:ext cx="11477354" cy="52193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CHALLENGES WHEN ADOPTING ML-BASED TRAFFIC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08E30-F918-8984-1DFB-33E7703E547B}"/>
              </a:ext>
            </a:extLst>
          </p:cNvPr>
          <p:cNvSpPr txBox="1"/>
          <p:nvPr/>
        </p:nvSpPr>
        <p:spPr>
          <a:xfrm>
            <a:off x="1166442" y="1813956"/>
            <a:ext cx="3541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Access to clean dataset is our biggest challenge!!!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Forced to do an [80,20] where the ideal is [90,10] for training and test sets</a:t>
            </a:r>
          </a:p>
        </p:txBody>
      </p:sp>
    </p:spTree>
    <p:extLst>
      <p:ext uri="{BB962C8B-B14F-4D97-AF65-F5344CB8AC3E}">
        <p14:creationId xmlns:p14="http://schemas.microsoft.com/office/powerpoint/2010/main" val="49845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F2B86-5E78-189C-AD0F-03F3238C81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4417" y="937452"/>
            <a:ext cx="11887200" cy="5401876"/>
          </a:xfrm>
        </p:spPr>
        <p:txBody>
          <a:bodyPr numCol="2"/>
          <a:lstStyle/>
          <a:p>
            <a:r>
              <a:rPr lang="en-US" sz="3000" dirty="0">
                <a:solidFill>
                  <a:srgbClr val="00267A"/>
                </a:solidFill>
              </a:rPr>
              <a:t>Good practices</a:t>
            </a:r>
          </a:p>
          <a:p>
            <a:pPr lvl="1"/>
            <a:r>
              <a:rPr lang="en-US" dirty="0"/>
              <a:t>Invest in quality datasets</a:t>
            </a:r>
          </a:p>
          <a:p>
            <a:pPr lvl="1"/>
            <a:r>
              <a:rPr lang="en-US" dirty="0"/>
              <a:t>Choose models appropriate to your needs</a:t>
            </a:r>
          </a:p>
          <a:p>
            <a:pPr lvl="1"/>
            <a:r>
              <a:rPr lang="en-US" dirty="0"/>
              <a:t>Re-evaluate models in a regular basis and track your progress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dirty="0">
                <a:solidFill>
                  <a:srgbClr val="00267A"/>
                </a:solidFill>
              </a:rPr>
              <a:t>If CAGR simplicity is still appealing and fits current needs</a:t>
            </a:r>
          </a:p>
          <a:p>
            <a:pPr lvl="1"/>
            <a:r>
              <a:rPr lang="en-US" dirty="0"/>
              <a:t>Plenty of tools allow to easily build ML pipeline that can support distributed CAGR</a:t>
            </a:r>
          </a:p>
          <a:p>
            <a:pPr lvl="1"/>
            <a:r>
              <a:rPr lang="en-US" dirty="0"/>
              <a:t>Build a strategy behind the reference value to which the growth factor is applied</a:t>
            </a:r>
          </a:p>
          <a:p>
            <a:pPr lvl="1"/>
            <a:r>
              <a:rPr lang="en-US" dirty="0"/>
              <a:t>CAGR is tied to time series trend and does not consider seasonality that is more likely to be present in your data</a:t>
            </a:r>
          </a:p>
          <a:p>
            <a:pPr lvl="1"/>
            <a:endParaRPr lang="en-US" dirty="0"/>
          </a:p>
          <a:p>
            <a:pPr indent="-228600"/>
            <a:r>
              <a:rPr lang="en-US" sz="3000" dirty="0">
                <a:solidFill>
                  <a:srgbClr val="00267A"/>
                </a:solidFill>
              </a:rPr>
              <a:t>Beyond CAGR…</a:t>
            </a:r>
          </a:p>
          <a:p>
            <a:pPr lvl="1"/>
            <a:r>
              <a:rPr lang="en-US" dirty="0"/>
              <a:t>Do not be intimidated by the term machine learning. </a:t>
            </a:r>
          </a:p>
          <a:p>
            <a:pPr lvl="1"/>
            <a:r>
              <a:rPr lang="en-US" dirty="0"/>
              <a:t>Python and R languages offer appropriate libraries that facilitate ML model training and testing</a:t>
            </a:r>
          </a:p>
          <a:p>
            <a:pPr lvl="1"/>
            <a:r>
              <a:rPr lang="en-US" dirty="0"/>
              <a:t>ML proposes simple and effective models for seasonal decomposition of time series</a:t>
            </a:r>
          </a:p>
          <a:p>
            <a:pPr lvl="1"/>
            <a:r>
              <a:rPr lang="en-US" dirty="0"/>
              <a:t>ML time series models capture both trend and seasonality for better forecasting</a:t>
            </a:r>
          </a:p>
          <a:p>
            <a:pPr lvl="1"/>
            <a:r>
              <a:rPr lang="en-US" dirty="0"/>
              <a:t>SARIMA requires parameter tuning to perform</a:t>
            </a:r>
          </a:p>
          <a:p>
            <a:pPr lvl="1"/>
            <a:r>
              <a:rPr lang="en-US" dirty="0"/>
              <a:t>Holt-Winters is simple enough and shows better results for our use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D420B-5826-A4BE-0128-206A2C521F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70222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F800-AD39-B321-3E2C-4764253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30" y="1804383"/>
            <a:ext cx="11480510" cy="1404361"/>
          </a:xfrm>
        </p:spPr>
        <p:txBody>
          <a:bodyPr/>
          <a:lstStyle/>
          <a:p>
            <a:br>
              <a:rPr lang="en-US" sz="2400"/>
            </a:br>
            <a:r>
              <a:rPr lang="en-US" sz="2400"/>
              <a:t>Thank you to my co-author: </a:t>
            </a:r>
            <a:br>
              <a:rPr lang="en-US" sz="2400"/>
            </a:br>
            <a:r>
              <a:rPr lang="en-US" sz="2400" b="1" err="1"/>
              <a:t>Achintha</a:t>
            </a:r>
            <a:r>
              <a:rPr lang="en-US" sz="2400" b="1"/>
              <a:t> </a:t>
            </a:r>
            <a:r>
              <a:rPr lang="en-US" sz="2400" b="1" err="1"/>
              <a:t>Maddumabandara</a:t>
            </a:r>
            <a:r>
              <a:rPr lang="en-US" sz="2400" b="1"/>
              <a:t>, P. Eng.</a:t>
            </a:r>
            <a:br>
              <a:rPr lang="en-US" sz="2400"/>
            </a:br>
            <a:r>
              <a:rPr lang="en-US" sz="2400"/>
              <a:t>Principal Data Analyst</a:t>
            </a:r>
            <a:br>
              <a:rPr lang="en-US" sz="2400"/>
            </a:br>
            <a:r>
              <a:rPr lang="en-US" sz="2400"/>
              <a:t>Rogers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C19B9-9C81-A81F-EF07-8CF89DFE6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590" y="3846306"/>
            <a:ext cx="11480510" cy="399097"/>
          </a:xfrm>
        </p:spPr>
        <p:txBody>
          <a:bodyPr/>
          <a:lstStyle/>
          <a:p>
            <a:r>
              <a:rPr lang="en-US" sz="2400"/>
              <a:t>Diane </a:t>
            </a:r>
            <a:r>
              <a:rPr lang="en-US" sz="2400" err="1"/>
              <a:t>Onguetou</a:t>
            </a:r>
            <a:r>
              <a:rPr lang="en-US" sz="2400"/>
              <a:t>, PhD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1D54-30C2-EC87-AACF-4C44DC6180B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68590" y="4273026"/>
            <a:ext cx="11480510" cy="524877"/>
          </a:xfrm>
        </p:spPr>
        <p:txBody>
          <a:bodyPr/>
          <a:lstStyle/>
          <a:p>
            <a:r>
              <a:rPr lang="en-US" sz="2400" dirty="0"/>
              <a:t>Independent Consultant</a:t>
            </a:r>
          </a:p>
          <a:p>
            <a:r>
              <a:rPr lang="en-US" altLang="ko-KR" sz="2400" dirty="0" err="1"/>
              <a:t>onguetou@umich.edu</a:t>
            </a:r>
            <a:endParaRPr lang="en-US" altLang="ko-KR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81FAC6-EAE8-1C0F-5BC7-C8FF0D84B27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7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AE6C-4198-7544-89C0-44D874F2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30" y="2016152"/>
            <a:ext cx="11480510" cy="1404361"/>
          </a:xfrm>
        </p:spPr>
        <p:txBody>
          <a:bodyPr/>
          <a:lstStyle/>
          <a:p>
            <a:r>
              <a:rPr lang="en-US" dirty="0"/>
              <a:t>Leveraging Machine Learning for Network Traffic Forecasting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1F999-8011-11C1-5548-560C942C58C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58430" y="3741684"/>
            <a:ext cx="2836715" cy="1103586"/>
          </a:xfrm>
        </p:spPr>
        <p:txBody>
          <a:bodyPr/>
          <a:lstStyle/>
          <a:p>
            <a:r>
              <a:rPr lang="en-US" dirty="0"/>
              <a:t>Author, </a:t>
            </a:r>
          </a:p>
          <a:p>
            <a:r>
              <a:rPr lang="en-US" b="1" dirty="0"/>
              <a:t>Diane </a:t>
            </a:r>
            <a:r>
              <a:rPr lang="en-US" b="1" dirty="0" err="1"/>
              <a:t>Onguetou</a:t>
            </a:r>
            <a:r>
              <a:rPr lang="en-US" b="1" dirty="0"/>
              <a:t>, PhD</a:t>
            </a:r>
          </a:p>
          <a:p>
            <a:r>
              <a:rPr lang="en-US" dirty="0"/>
              <a:t>Independent Consultant</a:t>
            </a:r>
          </a:p>
          <a:p>
            <a:r>
              <a:rPr lang="en-US" altLang="ko-KR" sz="2000" dirty="0" err="1"/>
              <a:t>onguetou@umich.edu</a:t>
            </a:r>
            <a:endParaRPr lang="en-US" altLang="ko-KR" sz="2000" dirty="0"/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5DA9158-59BF-8E34-A953-71344B279040}"/>
              </a:ext>
            </a:extLst>
          </p:cNvPr>
          <p:cNvSpPr txBox="1">
            <a:spLocks/>
          </p:cNvSpPr>
          <p:nvPr/>
        </p:nvSpPr>
        <p:spPr>
          <a:xfrm>
            <a:off x="7598264" y="3741684"/>
            <a:ext cx="4235306" cy="1103586"/>
          </a:xfrm>
          <a:prstGeom prst="rect">
            <a:avLst/>
          </a:prstGeom>
        </p:spPr>
        <p:txBody>
          <a:bodyPr lIns="0" tIns="0" rIns="0" bIns="64008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7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Co-Author &amp; Presenter, </a:t>
            </a:r>
          </a:p>
          <a:p>
            <a:r>
              <a:rPr lang="en-US" b="1" dirty="0"/>
              <a:t>Jeffrey Lee</a:t>
            </a:r>
          </a:p>
          <a:p>
            <a:r>
              <a:rPr lang="en-US" dirty="0"/>
              <a:t>Manager, Data Acquisition &amp; Reporting </a:t>
            </a:r>
          </a:p>
          <a:p>
            <a:r>
              <a:rPr lang="en-US" altLang="ko-KR" sz="2000" dirty="0"/>
              <a:t>Rogers Communications</a:t>
            </a:r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213058-D381-F607-AB61-B5FBA732FBBC}"/>
              </a:ext>
            </a:extLst>
          </p:cNvPr>
          <p:cNvSpPr txBox="1">
            <a:spLocks/>
          </p:cNvSpPr>
          <p:nvPr/>
        </p:nvSpPr>
        <p:spPr>
          <a:xfrm>
            <a:off x="3342304" y="3741685"/>
            <a:ext cx="4060997" cy="1103586"/>
          </a:xfrm>
          <a:prstGeom prst="rect">
            <a:avLst/>
          </a:prstGeom>
        </p:spPr>
        <p:txBody>
          <a:bodyPr lIns="0" tIns="0" rIns="0" bIns="64008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7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Co-Author, </a:t>
            </a:r>
          </a:p>
          <a:p>
            <a:r>
              <a:rPr lang="en-US" b="1" dirty="0" err="1"/>
              <a:t>Achintha</a:t>
            </a:r>
            <a:r>
              <a:rPr lang="en-US" b="1" dirty="0"/>
              <a:t> </a:t>
            </a:r>
            <a:r>
              <a:rPr lang="en-US" b="1" dirty="0" err="1"/>
              <a:t>Maddumabandara</a:t>
            </a:r>
            <a:r>
              <a:rPr lang="en-US" b="1" dirty="0"/>
              <a:t>, P. Eng.</a:t>
            </a:r>
          </a:p>
          <a:p>
            <a:r>
              <a:rPr lang="en-US" dirty="0"/>
              <a:t>Principal Data Analyst</a:t>
            </a:r>
          </a:p>
          <a:p>
            <a:r>
              <a:rPr lang="en-US" altLang="ko-KR" sz="2000" dirty="0"/>
              <a:t>Rogers Communications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7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80C381-9C31-E351-CED1-F2F7FAC8D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86388-AFC1-793B-4281-9134E0E74D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/>
          <a:lstStyle/>
          <a:p>
            <a:r>
              <a:rPr lang="en-US" sz="3000" dirty="0">
                <a:solidFill>
                  <a:srgbClr val="00267A"/>
                </a:solidFill>
              </a:rPr>
              <a:t>Introduction</a:t>
            </a:r>
          </a:p>
          <a:p>
            <a:endParaRPr lang="en-US" dirty="0"/>
          </a:p>
          <a:p>
            <a:r>
              <a:rPr lang="en-US" sz="3000" dirty="0">
                <a:solidFill>
                  <a:srgbClr val="00267A"/>
                </a:solidFill>
              </a:rPr>
              <a:t>Case study</a:t>
            </a:r>
          </a:p>
          <a:p>
            <a:pPr lvl="1"/>
            <a:r>
              <a:rPr lang="en-US" dirty="0"/>
              <a:t>The Network</a:t>
            </a:r>
          </a:p>
          <a:p>
            <a:pPr lvl="1"/>
            <a:r>
              <a:rPr lang="en-US" dirty="0"/>
              <a:t>The Dataset</a:t>
            </a:r>
          </a:p>
          <a:p>
            <a:endParaRPr lang="en-US" dirty="0"/>
          </a:p>
          <a:p>
            <a:r>
              <a:rPr lang="en-US" sz="3000" dirty="0">
                <a:solidFill>
                  <a:srgbClr val="00267A"/>
                </a:solidFill>
              </a:rPr>
              <a:t>CAGR approach</a:t>
            </a:r>
          </a:p>
          <a:p>
            <a:pPr lvl="1"/>
            <a:r>
              <a:rPr lang="en-US" dirty="0"/>
              <a:t>Global CAGR</a:t>
            </a:r>
          </a:p>
          <a:p>
            <a:pPr lvl="1"/>
            <a:r>
              <a:rPr lang="en-US" dirty="0"/>
              <a:t>Global vs. local CAGR estimates</a:t>
            </a:r>
          </a:p>
          <a:p>
            <a:pPr lvl="1"/>
            <a:r>
              <a:rPr lang="en-US" dirty="0"/>
              <a:t>Predictions from global vs. local CAGR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000" dirty="0">
                <a:solidFill>
                  <a:srgbClr val="00267A"/>
                </a:solidFill>
              </a:rPr>
              <a:t>Machine Learning</a:t>
            </a:r>
          </a:p>
          <a:p>
            <a:pPr lvl="1"/>
            <a:r>
              <a:rPr lang="en-US" dirty="0"/>
              <a:t>Seasonal decomposition</a:t>
            </a:r>
          </a:p>
          <a:p>
            <a:pPr lvl="1"/>
            <a:r>
              <a:rPr lang="en-US" dirty="0"/>
              <a:t>Time series forecasting models</a:t>
            </a:r>
          </a:p>
          <a:p>
            <a:pPr lvl="1"/>
            <a:r>
              <a:rPr lang="en-US" dirty="0"/>
              <a:t>Time series vs. CAGR forecasting</a:t>
            </a:r>
          </a:p>
          <a:p>
            <a:endParaRPr lang="en-US" dirty="0"/>
          </a:p>
          <a:p>
            <a:r>
              <a:rPr lang="en-US" sz="3000" dirty="0">
                <a:solidFill>
                  <a:srgbClr val="00267A"/>
                </a:solidFill>
              </a:rPr>
              <a:t>Key Insights</a:t>
            </a:r>
          </a:p>
          <a:p>
            <a:pPr lvl="1"/>
            <a:r>
              <a:rPr lang="en-US" dirty="0"/>
              <a:t>Main improvements</a:t>
            </a:r>
          </a:p>
          <a:p>
            <a:pPr lvl="1"/>
            <a:r>
              <a:rPr lang="en-US" dirty="0"/>
              <a:t>Challenges when applying ML</a:t>
            </a:r>
          </a:p>
          <a:p>
            <a:pPr lvl="1"/>
            <a:r>
              <a:rPr lang="en-US" dirty="0"/>
              <a:t>Summary and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0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3D069-08C4-AF8B-26CC-558821EA4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5997" y="829876"/>
            <a:ext cx="11894884" cy="5532503"/>
          </a:xfrm>
        </p:spPr>
        <p:txBody>
          <a:bodyPr numCol="2"/>
          <a:lstStyle/>
          <a:p>
            <a:r>
              <a:rPr lang="en-US" sz="3000" dirty="0">
                <a:solidFill>
                  <a:srgbClr val="00267A"/>
                </a:solidFill>
              </a:rPr>
              <a:t>Network Traffic Forecasting</a:t>
            </a:r>
          </a:p>
          <a:p>
            <a:pPr lvl="1"/>
            <a:r>
              <a:rPr lang="en-US" dirty="0"/>
              <a:t>Traffic analysis</a:t>
            </a:r>
          </a:p>
          <a:p>
            <a:pPr marL="914400" lvl="2" indent="0">
              <a:buNone/>
            </a:pPr>
            <a:r>
              <a:rPr lang="en-US" dirty="0"/>
              <a:t>[historical patterns, peak demand periods, seasonal variations]</a:t>
            </a:r>
          </a:p>
          <a:p>
            <a:pPr lvl="1"/>
            <a:r>
              <a:rPr lang="en-US" dirty="0"/>
              <a:t>Growth projections</a:t>
            </a:r>
          </a:p>
          <a:p>
            <a:pPr lvl="1"/>
            <a:r>
              <a:rPr lang="en-US" dirty="0"/>
              <a:t>Capacity planning</a:t>
            </a:r>
          </a:p>
          <a:p>
            <a:pPr lvl="1"/>
            <a:r>
              <a:rPr lang="en-US" dirty="0"/>
              <a:t>Performance optimization</a:t>
            </a:r>
          </a:p>
          <a:p>
            <a:pPr lvl="1"/>
            <a:r>
              <a:rPr lang="en-US" dirty="0"/>
              <a:t>Technology planning</a:t>
            </a:r>
          </a:p>
          <a:p>
            <a:endParaRPr lang="en-US" sz="3000" dirty="0">
              <a:solidFill>
                <a:srgbClr val="00267A"/>
              </a:solidFill>
            </a:endParaRPr>
          </a:p>
          <a:p>
            <a:r>
              <a:rPr lang="en-US" sz="3000" dirty="0">
                <a:solidFill>
                  <a:srgbClr val="00267A"/>
                </a:solidFill>
              </a:rPr>
              <a:t>Leveraging ML for Network </a:t>
            </a:r>
            <a:r>
              <a:rPr lang="en-US" sz="3000">
                <a:solidFill>
                  <a:srgbClr val="00267A"/>
                </a:solidFill>
              </a:rPr>
              <a:t>Traffic Forecasting</a:t>
            </a:r>
            <a:endParaRPr lang="en-US" sz="3000" dirty="0">
              <a:solidFill>
                <a:srgbClr val="00267A"/>
              </a:solidFill>
            </a:endParaRPr>
          </a:p>
          <a:p>
            <a:pPr lvl="1"/>
            <a:r>
              <a:rPr lang="en-US" dirty="0"/>
              <a:t>Captures complex patterns and dynamics in the data, leading to more effective resource management and improved network performance </a:t>
            </a:r>
          </a:p>
          <a:p>
            <a:pPr lvl="1"/>
            <a:r>
              <a:rPr lang="en-US" dirty="0"/>
              <a:t>Automate iterative calculations and model attributes such as trends and seasonality, failure events, subsequent interactions between the primary and failover links, and network burst patterns</a:t>
            </a:r>
          </a:p>
          <a:p>
            <a:pPr lvl="1"/>
            <a:r>
              <a:rPr lang="en-US" dirty="0"/>
              <a:t>Computational power to scale the analysis of multiple variables and high granularity</a:t>
            </a:r>
          </a:p>
          <a:p>
            <a:endParaRPr lang="en-US" sz="3000" dirty="0">
              <a:solidFill>
                <a:srgbClr val="00267A"/>
              </a:solidFill>
            </a:endParaRPr>
          </a:p>
          <a:p>
            <a:r>
              <a:rPr lang="en-US" sz="3000" dirty="0">
                <a:solidFill>
                  <a:srgbClr val="00267A"/>
                </a:solidFill>
              </a:rPr>
              <a:t>Main Objective</a:t>
            </a:r>
          </a:p>
          <a:p>
            <a:pPr lvl="1"/>
            <a:r>
              <a:rPr lang="en-US" dirty="0"/>
              <a:t>Consider a large service provider network and sample traffic for 5 consecutive years</a:t>
            </a:r>
          </a:p>
          <a:p>
            <a:pPr lvl="1"/>
            <a:r>
              <a:rPr lang="en-US" dirty="0"/>
              <a:t>Analyzes traffic patterns in the first four years and use insights and findings to predict traffic in the fifth year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A8892-CC8D-43D9-8528-FEFF035C92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0260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56FF5-6B10-57B2-20DD-90E721E44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CASE STUDY – The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D6D2C-26B6-4288-F23C-6B818011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212" y="1046630"/>
            <a:ext cx="5569382" cy="570515"/>
          </a:xfrm>
        </p:spPr>
        <p:txBody>
          <a:bodyPr/>
          <a:lstStyle/>
          <a:p>
            <a:pPr algn="ctr"/>
            <a:r>
              <a:rPr lang="en-US"/>
              <a:t>Distribution of Connectivity at a </a:t>
            </a:r>
            <a:r>
              <a:rPr lang="en-US" err="1"/>
              <a:t>Hubsite</a:t>
            </a:r>
            <a:endParaRPr lang="en-US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2790F046-349D-478E-F9E5-CF34894D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19" y="1906634"/>
            <a:ext cx="5687846" cy="4257675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50CFEB9A-D5BC-0C7A-279C-BD3A96CA2124}"/>
              </a:ext>
            </a:extLst>
          </p:cNvPr>
          <p:cNvSpPr txBox="1">
            <a:spLocks/>
          </p:cNvSpPr>
          <p:nvPr/>
        </p:nvSpPr>
        <p:spPr>
          <a:xfrm>
            <a:off x="549440" y="1061244"/>
            <a:ext cx="5569382" cy="57051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>
                <a:solidFill>
                  <a:srgbClr val="00267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/>
              <a:t>Logical View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DE02E5-5729-DD13-1B8B-26F745EAF7ED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5" y="1906634"/>
            <a:ext cx="6217284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CASE STUDY – The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9BA07-75B7-8BDB-8548-AE24E2024C5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t="1141"/>
          <a:stretch/>
        </p:blipFill>
        <p:spPr>
          <a:xfrm>
            <a:off x="69156" y="1060397"/>
            <a:ext cx="12056249" cy="51944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D6D64-71F3-30E1-8CB7-8459B2555FAA}"/>
              </a:ext>
            </a:extLst>
          </p:cNvPr>
          <p:cNvSpPr txBox="1"/>
          <p:nvPr/>
        </p:nvSpPr>
        <p:spPr>
          <a:xfrm>
            <a:off x="837559" y="2328937"/>
            <a:ext cx="4172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From daily max to monthly P95, for half of the network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60 months of historical data, 48 for training and 12 for comparison, i.e. [80, 20]</a:t>
            </a:r>
          </a:p>
        </p:txBody>
      </p:sp>
    </p:spTree>
    <p:extLst>
      <p:ext uri="{BB962C8B-B14F-4D97-AF65-F5344CB8AC3E}">
        <p14:creationId xmlns:p14="http://schemas.microsoft.com/office/powerpoint/2010/main" val="406798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CAGR APPROACH TO NETWORK TRAFFIC FORECASTING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ADD845E-7CAF-9D19-AE15-9E9E19F70678}"/>
              </a:ext>
            </a:extLst>
          </p:cNvPr>
          <p:cNvSpPr txBox="1">
            <a:spLocks/>
          </p:cNvSpPr>
          <p:nvPr/>
        </p:nvSpPr>
        <p:spPr>
          <a:xfrm>
            <a:off x="342900" y="946738"/>
            <a:ext cx="11506200" cy="570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rgbClr val="002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determine global CAGR?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524312A-7616-74DB-4F3C-AD20075D229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342900" y="1421546"/>
            <a:ext cx="11506200" cy="48870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5DF47-30BA-18FA-4253-5FF94F41E3E0}"/>
                  </a:ext>
                </a:extLst>
              </p:cNvPr>
              <p:cNvSpPr txBox="1"/>
              <p:nvPr/>
            </p:nvSpPr>
            <p:spPr>
              <a:xfrm>
                <a:off x="1185260" y="3019028"/>
                <a:ext cx="4439452" cy="1337867"/>
              </a:xfrm>
              <a:prstGeom prst="rect">
                <a:avLst/>
              </a:prstGeom>
              <a:noFill/>
              <a:ln>
                <a:noFill/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b="1"/>
                  <a:t>Sum up traffic across network</a:t>
                </a:r>
              </a:p>
              <a:p>
                <a:pPr marL="342900" indent="-342900">
                  <a:buAutoNum type="arabicPeriod"/>
                </a:pPr>
                <a:r>
                  <a:rPr lang="en-US" b="1"/>
                  <a:t>Fit in exp. reg.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en-US" b="1"/>
              </a:p>
              <a:p>
                <a:pPr marL="342900" indent="-342900">
                  <a:buAutoNum type="arabicPeriod"/>
                </a:pPr>
                <a:r>
                  <a:rPr lang="en-US" b="1"/>
                  <a:t>Getting regression coefficients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𝑪𝑨𝑮𝑹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15DF47-30BA-18FA-4253-5FF94F41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60" y="3019028"/>
                <a:ext cx="4439452" cy="1337867"/>
              </a:xfrm>
              <a:prstGeom prst="rect">
                <a:avLst/>
              </a:prstGeom>
              <a:blipFill>
                <a:blip r:embed="rId4"/>
                <a:stretch>
                  <a:fillRect l="-1097" t="-2273"/>
                </a:stretch>
              </a:blipFill>
              <a:ln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53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E420EF-C3CF-A496-BFB9-501A4445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48A4-0CEC-93E9-F943-BC6D99636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CAGR APPROACH TO NETWORK TRAFFIC FORECASTING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3DA54-B70F-CEE9-AAD9-99C84C4281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" y="1734486"/>
            <a:ext cx="5568696" cy="4520317"/>
          </a:xfrm>
        </p:spPr>
        <p:txBody>
          <a:bodyPr/>
          <a:lstStyle/>
          <a:p>
            <a:pPr marL="514350" indent="-514350">
              <a:buFont typeface="+mj-lt"/>
              <a:buAutoNum type="romanLcPeriod"/>
            </a:pPr>
            <a:r>
              <a:rPr lang="en-US"/>
              <a:t>Logic behind the choice of reference month</a:t>
            </a:r>
          </a:p>
          <a:p>
            <a:pPr lvl="1"/>
            <a:r>
              <a:rPr lang="en-US"/>
              <a:t>Most recent measurement on hands </a:t>
            </a:r>
          </a:p>
          <a:p>
            <a:pPr lvl="1"/>
            <a:r>
              <a:rPr lang="en-US"/>
              <a:t>vs. min/average/max over past 12 months</a:t>
            </a:r>
          </a:p>
          <a:p>
            <a:pPr marL="1200150" lvl="1" indent="-514350"/>
            <a:endParaRPr lang="en-US"/>
          </a:p>
          <a:p>
            <a:pPr marL="514350" indent="-514350">
              <a:buFont typeface="+mj-lt"/>
              <a:buAutoNum type="romanLcPeriod"/>
            </a:pPr>
            <a:r>
              <a:rPr lang="en-US"/>
              <a:t>CAGR model accuracy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romanLcPeriod"/>
            </a:pPr>
            <a:r>
              <a:rPr lang="en-US"/>
              <a:t>Applying a total-traffic CAGR to individual contributors</a:t>
            </a:r>
          </a:p>
          <a:p>
            <a:pPr lvl="1"/>
            <a:r>
              <a:rPr lang="en-US"/>
              <a:t>Global vs. local CAGR estimates</a:t>
            </a:r>
          </a:p>
          <a:p>
            <a:pPr lvl="1"/>
            <a:r>
              <a:rPr lang="en-US"/>
              <a:t>Predictions from global vs. local CAGR approaches (next slide)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FF4A97-4574-5981-E213-B1F54957DBE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096001" y="1724721"/>
            <a:ext cx="6016765" cy="4530082"/>
          </a:xfr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CD9064F-4DF4-B362-B8EF-33241878E1B2}"/>
              </a:ext>
            </a:extLst>
          </p:cNvPr>
          <p:cNvSpPr txBox="1">
            <a:spLocks/>
          </p:cNvSpPr>
          <p:nvPr/>
        </p:nvSpPr>
        <p:spPr>
          <a:xfrm>
            <a:off x="6544070" y="1163971"/>
            <a:ext cx="5568696" cy="57051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>
                <a:solidFill>
                  <a:srgbClr val="00267A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Global vs. Local CAGR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26D91-2367-7B90-7FDE-B3772679A5FD}"/>
              </a:ext>
            </a:extLst>
          </p:cNvPr>
          <p:cNvSpPr txBox="1"/>
          <p:nvPr/>
        </p:nvSpPr>
        <p:spPr>
          <a:xfrm>
            <a:off x="8744430" y="3918857"/>
            <a:ext cx="271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2/3</a:t>
            </a:r>
            <a:r>
              <a:rPr lang="en-US" b="1" baseline="30000"/>
              <a:t>rd</a:t>
            </a:r>
            <a:r>
              <a:rPr lang="en-US" b="1"/>
              <a:t> of local CAGRs are quite distant from global estimate</a:t>
            </a:r>
          </a:p>
        </p:txBody>
      </p:sp>
    </p:spTree>
    <p:extLst>
      <p:ext uri="{BB962C8B-B14F-4D97-AF65-F5344CB8AC3E}">
        <p14:creationId xmlns:p14="http://schemas.microsoft.com/office/powerpoint/2010/main" val="138917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B1EE-ABE1-FBB5-6003-AD435BABB4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CAGR APPROACH TO NETWORK TRAFFIC FORECASTING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9EA36B-64B5-B6ED-A26B-FFC1B63138B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t="1659" b="3492"/>
          <a:stretch/>
        </p:blipFill>
        <p:spPr>
          <a:xfrm>
            <a:off x="130629" y="1421546"/>
            <a:ext cx="11910252" cy="4910097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A5DAE76-0779-81ED-DFA0-792E280B7863}"/>
              </a:ext>
            </a:extLst>
          </p:cNvPr>
          <p:cNvSpPr txBox="1">
            <a:spLocks/>
          </p:cNvSpPr>
          <p:nvPr/>
        </p:nvSpPr>
        <p:spPr>
          <a:xfrm>
            <a:off x="342900" y="946738"/>
            <a:ext cx="11506200" cy="570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rgbClr val="0026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CAGR is sensitive to period choice.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E4CA2-C7B5-59CA-F6E0-776A4B4F5FE0}"/>
              </a:ext>
            </a:extLst>
          </p:cNvPr>
          <p:cNvSpPr txBox="1"/>
          <p:nvPr/>
        </p:nvSpPr>
        <p:spPr>
          <a:xfrm>
            <a:off x="783771" y="3665284"/>
            <a:ext cx="2712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Most of the time, local CAGR provides a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79711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?mso-contentType ?>
<SharedContentType xmlns="Microsoft.SharePoint.Taxonomy.ContentTypeSync" SourceId="ba8058af-74d1-41bc-9e4e-516c2b019274" ContentTypeId="0x0101008EB7A13EEC955448B7D40B697BEB45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haw Document" ma:contentTypeID="0x0101008EB7A13EEC955448B7D40B697BEB451A00B344F51FBBD33C4390E8B1E277B13C7A" ma:contentTypeVersion="13" ma:contentTypeDescription="" ma:contentTypeScope="" ma:versionID="2d57d3b930280499a2db7dd26712db6a">
  <xsd:schema xmlns:xsd="http://www.w3.org/2001/XMLSchema" xmlns:xs="http://www.w3.org/2001/XMLSchema" xmlns:p="http://schemas.microsoft.com/office/2006/metadata/properties" xmlns:ns2="b584aaae-48a6-4fd5-bee8-26b982dd1e76" xmlns:ns3="4fa56ca4-b337-4398-bef4-8d374222515c" xmlns:ns4="87c02237-82fd-4a95-8caa-4c6c43a23ac5" targetNamespace="http://schemas.microsoft.com/office/2006/metadata/properties" ma:root="true" ma:fieldsID="a932b1136e3bd3bc6aa6aca175fecc81" ns2:_="" ns3:_="" ns4:_="">
    <xsd:import namespace="b584aaae-48a6-4fd5-bee8-26b982dd1e76"/>
    <xsd:import namespace="4fa56ca4-b337-4398-bef4-8d374222515c"/>
    <xsd:import namespace="87c02237-82fd-4a95-8caa-4c6c43a23ac5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c66645c8414e4a04a07b0ca831899a0d" minOccurs="0"/>
                <xsd:element ref="ns2:TaxCatchAll" minOccurs="0"/>
                <xsd:element ref="ns2:TaxCatchAllLabel" minOccurs="0"/>
                <xsd:element ref="ns2:oc0b06cb50e740b4907e9020a8a822cd" minOccurs="0"/>
                <xsd:element ref="ns2:f69effbf3b0d453b916b9e38b112f79e" minOccurs="0"/>
                <xsd:element ref="ns2:oa3fd25653494f39a1778df08820049e" minOccurs="0"/>
                <xsd:element ref="ns2:Last_x0020_Time_x0020_Vaulted" minOccurs="0"/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SharedWithUsers" minOccurs="0"/>
                <xsd:element ref="ns4:SharedWithDetail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4aaae-48a6-4fd5-bee8-26b982dd1e76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8" nillable="true" ma:displayName="Document Description" ma:description="A brief description of the document's purpose and contents" ma:internalName="DocumentDescription">
      <xsd:simpleType>
        <xsd:restriction base="dms:Note">
          <xsd:maxLength value="255"/>
        </xsd:restriction>
      </xsd:simpleType>
    </xsd:element>
    <xsd:element name="c66645c8414e4a04a07b0ca831899a0d" ma:index="9" nillable="true" ma:taxonomy="true" ma:internalName="c66645c8414e4a04a07b0ca831899a0d" ma:taxonomyFieldName="DocumentType" ma:displayName="Document Type" ma:default="" ma:fieldId="{c66645c8-414e-4a04-a07b-0ca831899a0d}" ma:sspId="ba8058af-74d1-41bc-9e4e-516c2b019274" ma:termSetId="1731d216-dcc5-4d83-9963-37757224864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2D1FCDD-232A-4CCF-A466-8AA8C4F3DA0B}" ma:internalName="TaxCatchAll" ma:showField="CatchAllData" ma:web="{87c02237-82fd-4a95-8caa-4c6c43a23ac5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2D1FCDD-232A-4CCF-A466-8AA8C4F3DA0B}" ma:internalName="TaxCatchAllLabel" ma:readOnly="true" ma:showField="CatchAllDataLabel" ma:web="{87c02237-82fd-4a95-8caa-4c6c43a23ac5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c0b06cb50e740b4907e9020a8a822cd" ma:index="13" nillable="true" ma:taxonomy="true" ma:internalName="oc0b06cb50e740b4907e9020a8a822cd" ma:taxonomyFieldName="Function" ma:displayName="Function" ma:default="" ma:fieldId="{8c0b06cb-50e7-40b4-907e-9020a8a822cd}" ma:sspId="ba8058af-74d1-41bc-9e4e-516c2b019274" ma:termSetId="a3948369-e94a-4319-91ac-60bdef77ff1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69effbf3b0d453b916b9e38b112f79e" ma:index="15" nillable="true" ma:taxonomy="true" ma:internalName="f69effbf3b0d453b916b9e38b112f79e" ma:taxonomyFieldName="DocumentLanguage" ma:displayName="Document Language" ma:default="1;#English|11c4a472-e10e-41d1-86fe-cc6a6831058c" ma:fieldId="{f69effbf-3b0d-453b-916b-9e38b112f79e}" ma:sspId="ba8058af-74d1-41bc-9e4e-516c2b019274" ma:termSetId="87af4ef5-a867-47f6-bb28-8bf642aa271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a3fd25653494f39a1778df08820049e" ma:index="17" nillable="true" ma:taxonomy="true" ma:internalName="oa3fd25653494f39a1778df08820049e" ma:taxonomyFieldName="DocumentSensitivity" ma:displayName="Document Sensitivity" ma:default="" ma:fieldId="{8a3fd256-5349-4f39-a177-8df08820049e}" ma:sspId="ba8058af-74d1-41bc-9e4e-516c2b019274" ma:termSetId="3075f069-9260-46fb-b95f-58d19e994e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ast_x0020_Time_x0020_Vaulted" ma:index="19" nillable="true" ma:displayName="Last Time Vaulted" ma:description="Field used for Vaulting to determine incremental changes" ma:format="DateTime" ma:internalName="Last_x0020_Time_x0020_Vaulted">
      <xsd:simpleType>
        <xsd:restriction base="dms:DateTime"/>
      </xsd:simpleType>
    </xsd:element>
    <xsd:element name="_dlc_DocId" ma:index="2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56ca4-b337-4398-bef4-8d37422251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5" nillable="true" ma:displayName="Tags" ma:internalName="MediaServiceAutoTags" ma:readOnly="true">
      <xsd:simpleType>
        <xsd:restriction base="dms:Text"/>
      </xsd:simpleType>
    </xsd:element>
    <xsd:element name="MediaServiceGenerationTime" ma:index="2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32" nillable="true" ma:taxonomy="true" ma:internalName="lcf76f155ced4ddcb4097134ff3c332f" ma:taxonomyFieldName="MediaServiceImageTags" ma:displayName="Image Tags" ma:readOnly="false" ma:fieldId="{5cf76f15-5ced-4ddc-b409-7134ff3c332f}" ma:taxonomyMulti="true" ma:sspId="ba8058af-74d1-41bc-9e4e-516c2b0192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c02237-82fd-4a95-8caa-4c6c43a23ac5" elementFormDefault="qualified">
    <xsd:import namespace="http://schemas.microsoft.com/office/2006/documentManagement/types"/>
    <xsd:import namespace="http://schemas.microsoft.com/office/infopath/2007/PartnerControls"/>
    <xsd:element name="SharedWithUsers" ma:index="3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c0b06cb50e740b4907e9020a8a822cd xmlns="b584aaae-48a6-4fd5-bee8-26b982dd1e76">
      <Terms xmlns="http://schemas.microsoft.com/office/infopath/2007/PartnerControls"/>
    </oc0b06cb50e740b4907e9020a8a822cd>
    <f69effbf3b0d453b916b9e38b112f79e xmlns="b584aaae-48a6-4fd5-bee8-26b982dd1e76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11c4a472-e10e-41d1-86fe-cc6a6831058c</TermId>
        </TermInfo>
      </Terms>
    </f69effbf3b0d453b916b9e38b112f79e>
    <lcf76f155ced4ddcb4097134ff3c332f xmlns="4fa56ca4-b337-4398-bef4-8d374222515c">
      <Terms xmlns="http://schemas.microsoft.com/office/infopath/2007/PartnerControls"/>
    </lcf76f155ced4ddcb4097134ff3c332f>
    <c66645c8414e4a04a07b0ca831899a0d xmlns="b584aaae-48a6-4fd5-bee8-26b982dd1e76">
      <Terms xmlns="http://schemas.microsoft.com/office/infopath/2007/PartnerControls"/>
    </c66645c8414e4a04a07b0ca831899a0d>
    <oa3fd25653494f39a1778df08820049e xmlns="b584aaae-48a6-4fd5-bee8-26b982dd1e76">
      <Terms xmlns="http://schemas.microsoft.com/office/infopath/2007/PartnerControls"/>
    </oa3fd25653494f39a1778df08820049e>
    <Last_x0020_Time_x0020_Vaulted xmlns="b584aaae-48a6-4fd5-bee8-26b982dd1e76" xsi:nil="true"/>
    <DocumentDescription xmlns="b584aaae-48a6-4fd5-bee8-26b982dd1e76" xsi:nil="true"/>
    <TaxCatchAll xmlns="b584aaae-48a6-4fd5-bee8-26b982dd1e76">
      <Value>1</Value>
    </TaxCatchAll>
  </documentManagement>
</p:properties>
</file>

<file path=customXml/itemProps1.xml><?xml version="1.0" encoding="utf-8"?>
<ds:datastoreItem xmlns:ds="http://schemas.openxmlformats.org/officeDocument/2006/customXml" ds:itemID="{594662BD-B728-4AE1-BD1B-F342D21E20A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1788A5F-1226-4467-A564-FE8638C030A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1D5C9078-E7D0-464D-96F4-B11874787DFE}">
  <ds:schemaRefs>
    <ds:schemaRef ds:uri="4fa56ca4-b337-4398-bef4-8d374222515c"/>
    <ds:schemaRef ds:uri="87c02237-82fd-4a95-8caa-4c6c43a23ac5"/>
    <ds:schemaRef ds:uri="b584aaae-48a6-4fd5-bee8-26b982dd1e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ED765F1D-9BA7-44EC-82B7-520C680CD55F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231C7F8-9C9B-4B15-96B2-C6E55CB7F22B}">
  <ds:schemaRefs>
    <ds:schemaRef ds:uri="http://schemas.microsoft.com/office/2006/documentManagement/types"/>
    <ds:schemaRef ds:uri="b584aaae-48a6-4fd5-bee8-26b982dd1e76"/>
    <ds:schemaRef ds:uri="http://schemas.microsoft.com/office/infopath/2007/PartnerControls"/>
    <ds:schemaRef ds:uri="http://purl.org/dc/terms/"/>
    <ds:schemaRef ds:uri="87c02237-82fd-4a95-8caa-4c6c43a23ac5"/>
    <ds:schemaRef ds:uri="http://purl.org/dc/elements/1.1/"/>
    <ds:schemaRef ds:uri="http://schemas.openxmlformats.org/package/2006/metadata/core-properties"/>
    <ds:schemaRef ds:uri="http://www.w3.org/XML/1998/namespace"/>
    <ds:schemaRef ds:uri="4fa56ca4-b337-4398-bef4-8d374222515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894</Words>
  <Application>Microsoft Macintosh PowerPoint</Application>
  <PresentationFormat>Widescreen</PresentationFormat>
  <Paragraphs>143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Office Theme</vt:lpstr>
      <vt:lpstr>PowerPoint Presentation</vt:lpstr>
      <vt:lpstr>Leveraging Machine Learning for Network Traffic Forecasting</vt:lpstr>
      <vt:lpstr>PowerPoint Presentation</vt:lpstr>
      <vt:lpstr>PowerPoint Presentation</vt:lpstr>
      <vt:lpstr>Distribution of Connectivity at a Hubsite</vt:lpstr>
      <vt:lpstr>PowerPoint Presentation</vt:lpstr>
      <vt:lpstr>PowerPoint Presentation</vt:lpstr>
      <vt:lpstr>Limitations</vt:lpstr>
      <vt:lpstr>PowerPoint Presentation</vt:lpstr>
      <vt:lpstr>Example of Internal Longhaul Link (multiplicative)</vt:lpstr>
      <vt:lpstr>PowerPoint Presentation</vt:lpstr>
      <vt:lpstr>Example of Internal Metro Link (multiplicative)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 to my co-author:  Achintha Maddumabandara, P. Eng. Principal Data Analyst Rogers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Daphne Smith</dc:creator>
  <cp:lastModifiedBy>Jeffrey Lee</cp:lastModifiedBy>
  <cp:revision>10</cp:revision>
  <dcterms:created xsi:type="dcterms:W3CDTF">2023-06-06T13:57:42Z</dcterms:created>
  <dcterms:modified xsi:type="dcterms:W3CDTF">2023-09-15T23:06:07Z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0x0101008EB7A13EEC955448B7D40B697BEB451A00B344F51FBBD33C4390E8B1E277B13C7A</vt:lpwstr>
  </property>
  <property fmtid="{D5CDD505-2E9C-101B-9397-08002B2CF9AE}" pid="3" name="DocumentSensitivity">
    <vt:lpwstr/>
  </property>
  <property fmtid="{D5CDD505-2E9C-101B-9397-08002B2CF9AE}" pid="4" name="Function">
    <vt:lpwstr/>
  </property>
  <property fmtid="{D5CDD505-2E9C-101B-9397-08002B2CF9AE}" pid="5" name="MediaServiceImageTags">
    <vt:lpwstr/>
  </property>
  <property fmtid="{D5CDD505-2E9C-101B-9397-08002B2CF9AE}" pid="6" name="DocumentType">
    <vt:lpwstr/>
  </property>
  <property fmtid="{D5CDD505-2E9C-101B-9397-08002B2CF9AE}" pid="7" name="DocumentLanguage">
    <vt:lpwstr>1;#English|11c4a472-e10e-41d1-86fe-cc6a6831058c</vt:lpwstr>
  </property>
</Properties>
</file>